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0"/>
  </p:handoutMasterIdLst>
  <p:sldIdLst>
    <p:sldId id="439" r:id="rId3"/>
    <p:sldId id="629" r:id="rId5"/>
    <p:sldId id="630" r:id="rId6"/>
    <p:sldId id="742" r:id="rId7"/>
    <p:sldId id="740" r:id="rId8"/>
    <p:sldId id="743" r:id="rId9"/>
    <p:sldId id="739" r:id="rId10"/>
    <p:sldId id="744" r:id="rId11"/>
    <p:sldId id="706" r:id="rId12"/>
    <p:sldId id="745" r:id="rId13"/>
    <p:sldId id="738" r:id="rId14"/>
    <p:sldId id="747" r:id="rId15"/>
    <p:sldId id="756" r:id="rId16"/>
    <p:sldId id="746" r:id="rId17"/>
    <p:sldId id="749" r:id="rId18"/>
    <p:sldId id="772" r:id="rId19"/>
    <p:sldId id="750" r:id="rId20"/>
    <p:sldId id="751" r:id="rId21"/>
    <p:sldId id="773" r:id="rId22"/>
    <p:sldId id="752" r:id="rId23"/>
    <p:sldId id="758" r:id="rId24"/>
    <p:sldId id="910" r:id="rId25"/>
    <p:sldId id="761" r:id="rId26"/>
    <p:sldId id="762" r:id="rId27"/>
    <p:sldId id="763" r:id="rId28"/>
    <p:sldId id="764" r:id="rId29"/>
    <p:sldId id="765" r:id="rId30"/>
    <p:sldId id="748" r:id="rId31"/>
    <p:sldId id="753" r:id="rId32"/>
    <p:sldId id="754" r:id="rId33"/>
    <p:sldId id="911" r:id="rId34"/>
    <p:sldId id="708" r:id="rId35"/>
    <p:sldId id="709" r:id="rId36"/>
    <p:sldId id="710" r:id="rId37"/>
    <p:sldId id="711" r:id="rId38"/>
    <p:sldId id="712" r:id="rId39"/>
    <p:sldId id="769" r:id="rId40"/>
    <p:sldId id="768" r:id="rId41"/>
    <p:sldId id="716" r:id="rId42"/>
    <p:sldId id="776" r:id="rId43"/>
    <p:sldId id="906" r:id="rId44"/>
    <p:sldId id="717" r:id="rId45"/>
    <p:sldId id="718" r:id="rId46"/>
    <p:sldId id="719" r:id="rId47"/>
    <p:sldId id="720" r:id="rId48"/>
    <p:sldId id="721" r:id="rId49"/>
  </p:sldIdLst>
  <p:sldSz cx="9144000" cy="6858000" type="screen4x3"/>
  <p:notesSz cx="6858000" cy="9144000"/>
  <p:custDataLst>
    <p:tags r:id="rId54"/>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9" userDrawn="1">
          <p15:clr>
            <a:srgbClr val="A4A3A4"/>
          </p15:clr>
        </p15:guide>
        <p15:guide id="2" pos="2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72838" autoAdjust="0"/>
  </p:normalViewPr>
  <p:slideViewPr>
    <p:cSldViewPr showGuides="1">
      <p:cViewPr varScale="1">
        <p:scale>
          <a:sx n="99" d="100"/>
          <a:sy n="99" d="100"/>
        </p:scale>
        <p:origin x="531" y="75"/>
      </p:cViewPr>
      <p:guideLst>
        <p:guide orient="horz" pos="2119"/>
        <p:guide pos="2852"/>
      </p:guideLst>
    </p:cSldViewPr>
  </p:slideViewPr>
  <p:outlineViewPr>
    <p:cViewPr>
      <p:scale>
        <a:sx n="33" d="100"/>
        <a:sy n="33" d="100"/>
      </p:scale>
      <p:origin x="0" y="-158"/>
    </p:cViewPr>
  </p:outlineViewPr>
  <p:notesTextViewPr>
    <p:cViewPr>
      <p:scale>
        <a:sx n="100" d="100"/>
        <a:sy n="100" d="100"/>
      </p:scale>
      <p:origin x="0" y="-336"/>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26"/>
        <p:guide pos="21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i="0" dirty="0">
              <a:solidFill>
                <a:srgbClr val="333333"/>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0" i="0" dirty="0">
              <a:solidFill>
                <a:srgbClr val="ECECEC"/>
              </a:solidFill>
              <a:effectLst/>
              <a:latin typeface="Söhne"/>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228600" algn="l" defTabSz="914400" rtl="0" eaLnBrk="0" fontAlgn="base" latinLnBrk="0" hangingPunct="0">
              <a:lnSpc>
                <a:spcPct val="100000"/>
              </a:lnSpc>
              <a:spcBef>
                <a:spcPct val="30000"/>
              </a:spcBef>
              <a:spcAft>
                <a:spcPct val="0"/>
              </a:spcAft>
              <a:buClrTx/>
              <a:buSzTx/>
              <a:buFontTx/>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image" Target="../media/image13.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image" Target="../media/image1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tags" Target="../tags/tag4.xml"/><Relationship Id="rId3" Type="http://schemas.openxmlformats.org/officeDocument/2006/relationships/image" Target="../media/image31.png"/><Relationship Id="rId2" Type="http://schemas.openxmlformats.org/officeDocument/2006/relationships/tags" Target="../tags/tag3.xml"/><Relationship Id="rId1"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第四章 基本云安全</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1" name="副标题 7"/>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a:t>
            </a:r>
            <a:r>
              <a:rPr lang="zh-CN" altLang="en-US" dirty="0">
                <a:solidFill>
                  <a:srgbClr val="000000"/>
                </a:solidFill>
                <a:latin typeface="微软雅黑" panose="020B0503020204020204" pitchFamily="34" charset="-122"/>
                <a:ea typeface="微软雅黑" panose="020B0503020204020204" pitchFamily="34" charset="-122"/>
              </a:rPr>
              <a:t>四</a:t>
            </a:r>
            <a:r>
              <a:rPr lang="zh-CN" altLang="en-US" sz="1800" dirty="0">
                <a:solidFill>
                  <a:srgbClr val="000000"/>
                </a:solidFill>
                <a:latin typeface="微软雅黑" panose="020B0503020204020204" pitchFamily="34" charset="-122"/>
                <a:ea typeface="微软雅黑" panose="020B0503020204020204" pitchFamily="34" charset="-122"/>
              </a:rPr>
              <a:t>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2025</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03</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10</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内容占位符 5"/>
          <p:cNvSpPr txBox="1">
            <a:spLocks noChangeArrowheads="1"/>
          </p:cNvSpPr>
          <p:nvPr/>
        </p:nvSpPr>
        <p:spPr bwMode="auto">
          <a:xfrm>
            <a:off x="355600" y="1340768"/>
            <a:ext cx="843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50000"/>
              </a:lnSpc>
              <a:spcBef>
                <a:spcPct val="20000"/>
              </a:spcBef>
              <a:spcAft>
                <a:spcPct val="0"/>
              </a:spcAft>
              <a:buClr>
                <a:srgbClr val="00007D"/>
              </a:buClr>
              <a:buSzPct val="75000"/>
              <a:buNone/>
              <a:defRPr/>
            </a:pPr>
            <a:r>
              <a:rPr lang="zh-CN" altLang="en-US" sz="2400" kern="0" dirty="0">
                <a:solidFill>
                  <a:srgbClr val="000000"/>
                </a:solidFill>
                <a:latin typeface="Arial" panose="020B0604020202020204"/>
              </a:rPr>
              <a:t>云计算</a:t>
            </a:r>
            <a:r>
              <a:rPr kumimoji="0" lang="zh-CN" altLang="en-US"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的安全需求与互联网不尽相同。</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r>
              <a:rPr kumimoji="0" lang="zh-CN" altLang="en-US"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考虑三个基本安全需求：</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保密性（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Confidentiality</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完整性（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Integrity</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可用性（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Availability</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r>
              <a:rPr kumimoji="0" lang="zh-CN" altLang="en-US"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这三个安全需求通常被简称为</a:t>
            </a:r>
            <a:r>
              <a:rPr kumimoji="0" lang="en-US" altLang="zh-CN" sz="2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”CIA”</a:t>
            </a:r>
            <a:r>
              <a:rPr kumimoji="0" lang="zh-CN" altLang="en-US"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r>
              <a:rPr kumimoji="0" lang="zh-CN" altLang="en-US"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一些延伸的安全需求：</a:t>
            </a:r>
            <a:endParaRPr kumimoji="0" lang="en-US" altLang="zh-CN" sz="24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真实性（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Authenticity</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不可抵赖性（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Non-Repudiation</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a:p>
            <a:pPr marL="742950" marR="0" lvl="1" indent="-285750" algn="l" defTabSz="914400" rtl="0" eaLnBrk="0" fontAlgn="base" latinLnBrk="0" hangingPunct="0">
              <a:lnSpc>
                <a:spcPct val="150000"/>
              </a:lnSpc>
              <a:spcBef>
                <a:spcPct val="20000"/>
              </a:spcBef>
              <a:spcAft>
                <a:spcPct val="0"/>
              </a:spcAft>
              <a:buClr>
                <a:srgbClr val="9999CC"/>
              </a:buClr>
              <a:buSzPct val="80000"/>
              <a:buFont typeface="Wingdings" panose="05000000000000000000" pitchFamily="2" charset="2"/>
              <a:buChar char="p"/>
              <a:defRPr/>
            </a:pP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可问责性（</a:t>
            </a:r>
            <a:r>
              <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Accountability</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rPr>
              <a:t>）</a:t>
            </a:r>
            <a:endParaRPr kumimoji="0" lang="zh-CN" altLang="en-US" sz="2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p:txBody>
      </p:sp>
      <p:sp>
        <p:nvSpPr>
          <p:cNvPr id="16" name="文本框 15"/>
          <p:cNvSpPr txBox="1"/>
          <p:nvPr/>
        </p:nvSpPr>
        <p:spPr>
          <a:xfrm>
            <a:off x="0" y="683985"/>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安全需求</a:t>
            </a:r>
            <a:endParaRPr lang="zh-CN" altLang="en-US" sz="3200" dirty="0">
              <a:solidFill>
                <a:srgbClr val="0000FF"/>
              </a:solidFill>
              <a:latin typeface="微软雅黑" panose="020B0503020204020204" pitchFamily="34" charset="-122"/>
              <a:ea typeface="微软雅黑" panose="020B0503020204020204" pitchFamily="34" charset="-122"/>
            </a:endParaRPr>
          </a:p>
        </p:txBody>
      </p:sp>
      <p:pic>
        <p:nvPicPr>
          <p:cNvPr id="17" name="Picture 8" descr="What Is The CIA Tri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3838" y="1447800"/>
            <a:ext cx="3636962"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6311900" y="4003675"/>
            <a:ext cx="1620838" cy="414338"/>
          </a:xfrm>
          <a:prstGeom prst="rect">
            <a:avLst/>
          </a:prstGeom>
        </p:spPr>
        <p:txBody>
          <a:bodyPr wrap="none">
            <a:spAutoFit/>
          </a:bodyPr>
          <a:lstStyle/>
          <a:p>
            <a:pPr algn="ctr">
              <a:lnSpc>
                <a:spcPct val="150000"/>
              </a:lnSpc>
              <a:spcAft>
                <a:spcPts val="0"/>
              </a:spcAft>
              <a:defRPr/>
            </a:pPr>
            <a:r>
              <a:rPr lang="zh-CN" altLang="en-US" sz="1400" b="1" dirty="0">
                <a:latin typeface="+mn-lt"/>
                <a:ea typeface="微软雅黑" panose="020B0503020204020204" pitchFamily="34" charset="-122"/>
              </a:rPr>
              <a:t>三个基本安全需求</a:t>
            </a:r>
            <a:endParaRPr lang="zh-CN" altLang="zh-CN" sz="1400" b="1" dirty="0">
              <a:latin typeface="+mn-lt"/>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00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endPar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定义：指事物只有被授权才能访问的特性。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eaLnBrk="1" fontAlgn="auto" hangingPunct="1">
              <a:lnSpc>
                <a:spcPct val="150000"/>
              </a:lnSpc>
              <a:spcBef>
                <a:spcPts val="1000"/>
              </a:spcBef>
              <a:spcAft>
                <a:spcPts val="0"/>
              </a:spcAft>
              <a:buClr>
                <a:srgbClr val="00007D"/>
              </a:buClr>
            </a:pPr>
            <a:r>
              <a:rPr lang="zh-CN" altLang="en-US" sz="2400" dirty="0">
                <a:solidFill>
                  <a:srgbClr val="FF0000"/>
                </a:solidFill>
                <a:latin typeface="+mn-lt"/>
                <a:ea typeface="+mn-ea"/>
              </a:rPr>
              <a:t>云计算语义下</a:t>
            </a:r>
            <a:endParaRPr lang="en-US" altLang="zh-CN" sz="2400" dirty="0">
              <a:solidFill>
                <a:srgbClr val="FF0000"/>
              </a:solidFill>
              <a:latin typeface="+mn-lt"/>
              <a:ea typeface="+mn-ea"/>
            </a:endParaRPr>
          </a:p>
          <a:p>
            <a:pPr>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云环境中的保密性，主要是关于对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的数据进行访问限制的。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内容占位符 5"/>
          <p:cNvSpPr txBox="1">
            <a:spLocks noChangeArrowheads="1"/>
          </p:cNvSpPr>
          <p:nvPr/>
        </p:nvSpPr>
        <p:spPr>
          <a:xfrm>
            <a:off x="179512" y="3329706"/>
            <a:ext cx="6070600" cy="3195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Clr>
                <a:srgbClr val="00007D"/>
              </a:buClr>
              <a:buNone/>
            </a:pPr>
            <a:endParaRPr lang="en-US" altLang="zh-CN" sz="2000" dirty="0"/>
          </a:p>
        </p:txBody>
      </p:sp>
      <p:pic>
        <p:nvPicPr>
          <p:cNvPr id="2" name="图片 1"/>
          <p:cNvPicPr>
            <a:picLocks noChangeAspect="1"/>
          </p:cNvPicPr>
          <p:nvPr>
            <p:custDataLst>
              <p:tags r:id="rId1"/>
            </p:custDataLst>
          </p:nvPr>
        </p:nvPicPr>
        <p:blipFill>
          <a:blip r:embed="rId2"/>
          <a:stretch>
            <a:fillRect/>
          </a:stretch>
        </p:blipFill>
        <p:spPr>
          <a:xfrm>
            <a:off x="1619885" y="3640455"/>
            <a:ext cx="5520690" cy="28848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96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防御措施：数据加密、访问控制策略等</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spcBef>
                <a:spcPct val="20000"/>
              </a:spcBef>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加密：智能家居中，若智能电表的用电数据没有良好加密，则不法分子可利用这些用电数据推断用户的习惯，从而猜测用户当前是否在家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spcBef>
                <a:spcPct val="20000"/>
              </a:spcBef>
              <a:buFont typeface="Wingdings" panose="05000000000000000000" pitchFamily="2" charset="2"/>
              <a:buChar char="p"/>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访问控制：在云存储服务中，企业可能将员工分为不同的角色，每个角色有不同的数据访问权限。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052736"/>
            <a:ext cx="8712968" cy="10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保密性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(confidentiality)</a:t>
            </a: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内容占位符 5"/>
          <p:cNvSpPr txBox="1">
            <a:spLocks noChangeArrowheads="1"/>
          </p:cNvSpPr>
          <p:nvPr/>
        </p:nvSpPr>
        <p:spPr bwMode="auto">
          <a:xfrm>
            <a:off x="387350" y="2059500"/>
            <a:ext cx="8369300" cy="249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ea typeface="+mn-ea"/>
              </a:defRPr>
            </a:lvl9pPr>
          </a:lstStyle>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2017</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年</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3</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月，</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Spiral Toys</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玩具</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数据遭到泄露</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，泄露的敏感信息包括玩具的录音、</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220</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万账户的语音信息、</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MongoDB</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的数据等。</a:t>
            </a:r>
            <a:endPar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2017</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年</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8</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月，深圳某公司制造的</a:t>
            </a:r>
            <a:r>
              <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17.5</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万个</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物联网安防摄像头</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被曝很容易就可被利用，只需使用</a:t>
            </a:r>
            <a:r>
              <a:rPr kumimoji="0" lang="zh-CN" altLang="en-US"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默认凭证</a:t>
            </a:r>
            <a:r>
              <a:rPr kumimoji="0" lang="zh-CN" altLang="en-US"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登陆就可访问摄像头的转播画面。</a:t>
            </a:r>
            <a:endParaRPr kumimoji="0" lang="en-US" altLang="zh-CN"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
                <a:srgbClr val="00007D"/>
              </a:buClr>
              <a:buSzPct val="75000"/>
              <a:buNone/>
              <a:defRPr/>
            </a:pP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00007D"/>
              </a:buClr>
              <a:buSzPct val="75000"/>
              <a:buFont typeface="Wingdings" panose="05000000000000000000" pitchFamily="2" charset="2"/>
              <a:buChar char="p"/>
              <a:defRPr/>
            </a:pPr>
            <a:endParaRPr kumimoji="0" lang="en-US" altLang="zh-CN" sz="18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215516" y="1124744"/>
            <a:ext cx="8712968" cy="282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2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：指未被未授权方篡改的特性，一个比较重要的问题是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传送到云服务的数据和云服务接收到的数据完全一致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数据完整性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：信息在存储或传输的过程中保持未经授权不能篡改的特性。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Char cha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系统完整性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：确保系统免于未经授权的操作，预期功能不受损害，也可理解为系统的功能可以</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可靠正确地实现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1763395" y="3573780"/>
            <a:ext cx="5920740" cy="3089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48865"/>
            <a:ext cx="8712968" cy="167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举例：智能安防系统的系统完整性是指它能在发生非法入侵等情况时及时报警，这是它的预期功能。 若安防系统功能出现问题，不会及时报警，其后果可能是金钱损失，甚至威胁用户人身安全。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02297" y="2965569"/>
            <a:ext cx="4262214" cy="31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8"/>
          <p:cNvSpPr>
            <a:spLocks noChangeArrowheads="1"/>
          </p:cNvSpPr>
          <p:nvPr/>
        </p:nvSpPr>
        <p:spPr bwMode="auto">
          <a:xfrm>
            <a:off x="3780100" y="6237795"/>
            <a:ext cx="1569660" cy="4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800" b="1" dirty="0"/>
              <a:t>智能安防系统</a:t>
            </a:r>
            <a:endParaRPr lang="zh-CN" altLang="zh-CN" sz="18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完整性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(integrity)</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内容占位符 1"/>
          <p:cNvSpPr txBox="1">
            <a:spLocks noChangeArrowheads="1"/>
          </p:cNvSpPr>
          <p:nvPr/>
        </p:nvSpPr>
        <p:spPr bwMode="auto">
          <a:xfrm>
            <a:off x="419911" y="1774609"/>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50000"/>
              </a:lnSpc>
              <a:spcBef>
                <a:spcPct val="0"/>
              </a:spcBef>
              <a:spcAft>
                <a:spcPct val="0"/>
              </a:spcAft>
              <a:buClr>
                <a:srgbClr val="00007D"/>
              </a:buClr>
              <a:buSzPct val="80000"/>
              <a:buFont typeface="Wingdings" panose="05000000000000000000" pitchFamily="2" charset="2"/>
              <a:buChar char="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Bob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想要确定</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Alice</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的消息没有被</a:t>
            </a: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篡改</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过</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
                <a:srgbClr val="00007D"/>
              </a:buClr>
              <a:buSzPct val="80000"/>
              <a:buFont typeface="Wingdings" panose="05000000000000000000" pitchFamily="2" charset="2"/>
              <a:buChar char="p"/>
              <a:defRPr/>
            </a:pPr>
            <a:r>
              <a:rPr kumimoji="0" lang="zh-CN" altLang="en-US" sz="2400" b="0" i="0" u="none" strike="noStrike" kern="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防御方法</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Hash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b="0" kern="0" dirty="0">
                <a:solidFill>
                  <a:srgbClr val="000000"/>
                </a:solidFill>
              </a:rPr>
              <a:t>数字签名</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，消息认证码</a:t>
            </a: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AutoShape 4"/>
          <p:cNvSpPr>
            <a:spLocks noChangeArrowheads="1"/>
          </p:cNvSpPr>
          <p:nvPr/>
        </p:nvSpPr>
        <p:spPr bwMode="auto">
          <a:xfrm>
            <a:off x="3176736" y="4573488"/>
            <a:ext cx="2667000" cy="1371600"/>
          </a:xfrm>
          <a:prstGeom prst="cloudCallout">
            <a:avLst>
              <a:gd name="adj1" fmla="val -6787"/>
              <a:gd name="adj2" fmla="val 14898"/>
            </a:avLst>
          </a:prstGeom>
          <a:solidFill>
            <a:srgbClr val="9999FF"/>
          </a:solidFill>
          <a:ln>
            <a:noFill/>
          </a:ln>
          <a:extLst>
            <a:ext uri="{91240B29-F687-4F45-9708-019B960494DF}">
              <a14:hiddenLine xmlns:a14="http://schemas.microsoft.com/office/drawing/2010/main" w="28575">
                <a:solidFill>
                  <a:srgbClr val="000000"/>
                </a:solidFill>
                <a:rou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ct val="20000"/>
              </a:spcBef>
              <a:spcAft>
                <a:spcPts val="0"/>
              </a:spcAft>
              <a:buClr>
                <a:srgbClr val="9999CC"/>
              </a:buClr>
              <a:buSzTx/>
              <a:buFontTx/>
              <a:buNone/>
              <a:defRPr/>
            </a:pPr>
            <a:r>
              <a:rPr kumimoji="0" lang="en-US" altLang="zh-CN" sz="2400" b="0" i="0" u="none" strike="noStrike" kern="0" cap="none" spc="0" normalizeH="0" baseline="0" noProof="0">
                <a:ln>
                  <a:noFill/>
                </a:ln>
                <a:solidFill>
                  <a:srgbClr val="00007D"/>
                </a:solidFill>
                <a:effectLst/>
                <a:uLnTx/>
                <a:uFillTx/>
                <a:latin typeface="Times New Roman" panose="02020603050405020304" pitchFamily="18" charset="0"/>
                <a:ea typeface="宋体" panose="02010600030101010101" pitchFamily="2" charset="-122"/>
                <a:cs typeface="Times New Roman" panose="02020603050405020304" pitchFamily="18" charset="0"/>
              </a:rPr>
              <a:t>     network</a:t>
            </a:r>
            <a:endParaRPr kumimoji="0" lang="en-US" altLang="zh-CN" sz="2400" b="0" i="0" u="none" strike="noStrike" kern="0" cap="none" spc="0" normalizeH="0" baseline="0" noProof="0">
              <a:ln>
                <a:noFill/>
              </a:ln>
              <a:solidFill>
                <a:srgbClr val="00007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Picture 5" descr="PE03749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8774" y="4573488"/>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descr="PE03749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6651774" y="4573488"/>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7"/>
          <p:cNvSpPr>
            <a:spLocks noChangeShapeType="1"/>
          </p:cNvSpPr>
          <p:nvPr/>
        </p:nvSpPr>
        <p:spPr bwMode="auto">
          <a:xfrm>
            <a:off x="2567136" y="5183088"/>
            <a:ext cx="3733800" cy="0"/>
          </a:xfrm>
          <a:prstGeom prst="line">
            <a:avLst/>
          </a:prstGeom>
          <a:noFill/>
          <a:ln w="28575">
            <a:solidFill>
              <a:srgbClr val="00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pic>
        <p:nvPicPr>
          <p:cNvPr id="27" name="Picture 8" descr="j01390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9736" y="3354288"/>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9"/>
          <p:cNvSpPr/>
          <p:nvPr/>
        </p:nvSpPr>
        <p:spPr bwMode="auto">
          <a:xfrm>
            <a:off x="3329136" y="4192488"/>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rgbClr val="000000"/>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1"/>
          <p:cNvSpPr txBox="1">
            <a:spLocks noChangeArrowheads="1"/>
          </p:cNvSpPr>
          <p:nvPr/>
        </p:nvSpPr>
        <p:spPr bwMode="auto">
          <a:xfrm>
            <a:off x="1576536" y="556408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Alice</a:t>
            </a:r>
            <a:endPar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Text Box 12"/>
          <p:cNvSpPr txBox="1">
            <a:spLocks noChangeArrowheads="1"/>
          </p:cNvSpPr>
          <p:nvPr/>
        </p:nvSpPr>
        <p:spPr bwMode="auto">
          <a:xfrm>
            <a:off x="6529536" y="556408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Bob</a:t>
            </a:r>
            <a:endPar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Text Box 13"/>
          <p:cNvSpPr txBox="1">
            <a:spLocks noChangeArrowheads="1"/>
          </p:cNvSpPr>
          <p:nvPr/>
        </p:nvSpPr>
        <p:spPr bwMode="auto">
          <a:xfrm>
            <a:off x="3252936" y="373528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Eve</a:t>
            </a:r>
            <a:endPar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12"/>
          <p:cNvSpPr txBox="1">
            <a:spLocks noChangeArrowheads="1"/>
          </p:cNvSpPr>
          <p:nvPr/>
        </p:nvSpPr>
        <p:spPr bwMode="auto">
          <a:xfrm>
            <a:off x="5157936" y="3519388"/>
            <a:ext cx="137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solidFill>
                  <a:srgbClr val="000000"/>
                </a:solidFill>
                <a:latin typeface="Times New Roman" panose="02020603050405020304" pitchFamily="18" charset="0"/>
                <a:cs typeface="Times New Roman" panose="02020603050405020304" pitchFamily="18" charset="0"/>
              </a:rPr>
              <a:t>拦截消息，篡改，放回</a:t>
            </a:r>
            <a:endParaRPr lang="zh-CN" altLang="en-US" sz="160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指特定时间段内可以访问和可以使用的特性。</a:t>
            </a: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云服务的可用性是云提供者和云运营商共同的责任。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当基于云的解决方案扩展到云服务用户时，可用性也是云用户的责任。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81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在互联网中，破坏可用性的典型例子是攻击者通过分布式拒绝服务攻击（</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Distributed Denial of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4" descr="DDoS protection | Exate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3019685"/>
            <a:ext cx="3648571" cy="36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8"/>
          <p:cNvSpPr>
            <a:spLocks noChangeArrowheads="1"/>
          </p:cNvSpPr>
          <p:nvPr/>
        </p:nvSpPr>
        <p:spPr bwMode="auto">
          <a:xfrm>
            <a:off x="4701074" y="5768975"/>
            <a:ext cx="2262158" cy="45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800" b="1" dirty="0"/>
              <a:t>分布式拒绝服务攻击</a:t>
            </a:r>
            <a:endParaRPr lang="zh-CN" altLang="zh-CN" sz="1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81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在互联网中，破坏可用性的典型例子是攻击者通过分布式拒绝服务攻击（</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Distributed Denial of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endPar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AutoShape 4"/>
          <p:cNvSpPr>
            <a:spLocks noChangeArrowheads="1"/>
          </p:cNvSpPr>
          <p:nvPr/>
        </p:nvSpPr>
        <p:spPr bwMode="auto">
          <a:xfrm>
            <a:off x="3048000" y="4640468"/>
            <a:ext cx="2667000" cy="1381125"/>
          </a:xfrm>
          <a:prstGeom prst="cloudCallout">
            <a:avLst>
              <a:gd name="adj1" fmla="val -6787"/>
              <a:gd name="adj2" fmla="val 14898"/>
            </a:avLst>
          </a:prstGeom>
          <a:solidFill>
            <a:schemeClr val="accent1"/>
          </a:solidFill>
          <a:ln>
            <a:noFill/>
          </a:ln>
          <a:extLst>
            <a:ext uri="{91240B29-F687-4F45-9708-019B960494DF}">
              <a14:hiddenLine xmlns:a14="http://schemas.microsoft.com/office/drawing/2010/main" w="28575">
                <a:solidFill>
                  <a:srgbClr val="000000"/>
                </a:solidFill>
                <a:round/>
              </a14:hiddenLine>
            </a:ext>
          </a:extLst>
        </p:spPr>
        <p:txBody>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lgn="ctr">
              <a:buClr>
                <a:schemeClr val="accent2"/>
              </a:buClr>
              <a:buSzTx/>
              <a:buFontTx/>
              <a:buNone/>
            </a:pPr>
            <a:r>
              <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rPr>
              <a:t>     network</a:t>
            </a:r>
            <a:endParaRPr lang="en-US" altLang="zh-CN">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Picture 5" descr="PE03749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70038" y="4649993"/>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E03749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6523038" y="4649993"/>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p:cNvSpPr>
            <a:spLocks noChangeShapeType="1"/>
          </p:cNvSpPr>
          <p:nvPr/>
        </p:nvSpPr>
        <p:spPr bwMode="auto">
          <a:xfrm>
            <a:off x="2438400" y="5259593"/>
            <a:ext cx="373380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pic>
        <p:nvPicPr>
          <p:cNvPr id="16" name="Picture 8" descr="j01390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430793"/>
            <a:ext cx="690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9"/>
          <p:cNvSpPr/>
          <p:nvPr/>
        </p:nvSpPr>
        <p:spPr bwMode="auto">
          <a:xfrm>
            <a:off x="3200400" y="4268993"/>
            <a:ext cx="990600" cy="990600"/>
          </a:xfrm>
          <a:custGeom>
            <a:avLst/>
            <a:gdLst>
              <a:gd name="T0" fmla="*/ 0 w 624"/>
              <a:gd name="T1" fmla="*/ 2147483646 h 624"/>
              <a:gd name="T2" fmla="*/ 2147483646 w 624"/>
              <a:gd name="T3" fmla="*/ 2147483646 h 624"/>
              <a:gd name="T4" fmla="*/ 2147483646 w 624"/>
              <a:gd name="T5" fmla="*/ 0 h 624"/>
              <a:gd name="T6" fmla="*/ 0 60000 65536"/>
              <a:gd name="T7" fmla="*/ 0 60000 65536"/>
              <a:gd name="T8" fmla="*/ 0 60000 65536"/>
              <a:gd name="T9" fmla="*/ 0 w 624"/>
              <a:gd name="T10" fmla="*/ 0 h 624"/>
              <a:gd name="T11" fmla="*/ 624 w 624"/>
              <a:gd name="T12" fmla="*/ 624 h 624"/>
            </a:gdLst>
            <a:ahLst/>
            <a:cxnLst>
              <a:cxn ang="T6">
                <a:pos x="T0" y="T1"/>
              </a:cxn>
              <a:cxn ang="T7">
                <a:pos x="T2" y="T3"/>
              </a:cxn>
              <a:cxn ang="T8">
                <a:pos x="T4" y="T5"/>
              </a:cxn>
            </a:cxnLst>
            <a:rect l="T9" t="T10" r="T11" b="T12"/>
            <a:pathLst>
              <a:path w="624" h="624">
                <a:moveTo>
                  <a:pt x="0" y="624"/>
                </a:moveTo>
                <a:cubicBezTo>
                  <a:pt x="66" y="601"/>
                  <a:pt x="293" y="587"/>
                  <a:pt x="397" y="483"/>
                </a:cubicBezTo>
                <a:cubicBezTo>
                  <a:pt x="501" y="379"/>
                  <a:pt x="577" y="101"/>
                  <a:pt x="624" y="0"/>
                </a:cubicBezTo>
              </a:path>
            </a:pathLst>
          </a:custGeom>
          <a:noFill/>
          <a:ln w="28575" cap="flat" cmpd="sng">
            <a:solidFill>
              <a:schemeClr val="tx1"/>
            </a:solidFill>
            <a:prstDash val="dash"/>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11"/>
          <p:cNvSpPr txBox="1">
            <a:spLocks noChangeArrowheads="1"/>
          </p:cNvSpPr>
          <p:nvPr/>
        </p:nvSpPr>
        <p:spPr bwMode="auto">
          <a:xfrm>
            <a:off x="1447800" y="56405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Alice</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Text Box 12"/>
          <p:cNvSpPr txBox="1">
            <a:spLocks noChangeArrowheads="1"/>
          </p:cNvSpPr>
          <p:nvPr/>
        </p:nvSpPr>
        <p:spPr bwMode="auto">
          <a:xfrm>
            <a:off x="6400800" y="56405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Bob</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Text Box 13"/>
          <p:cNvSpPr txBox="1">
            <a:spLocks noChangeArrowheads="1"/>
          </p:cNvSpPr>
          <p:nvPr/>
        </p:nvSpPr>
        <p:spPr bwMode="auto">
          <a:xfrm>
            <a:off x="3124200" y="3811793"/>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ClrTx/>
              <a:buSzTx/>
              <a:buFontTx/>
              <a:buNone/>
            </a:pPr>
            <a:r>
              <a:rPr lang="en-US" altLang="zh-CN" b="1">
                <a:latin typeface="Times New Roman" panose="02020603050405020304" pitchFamily="18" charset="0"/>
                <a:ea typeface="宋体" panose="02010600030101010101" pitchFamily="2" charset="-122"/>
                <a:cs typeface="Times New Roman" panose="02020603050405020304" pitchFamily="18" charset="0"/>
              </a:rPr>
              <a:t>Eve</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12"/>
          <p:cNvSpPr txBox="1">
            <a:spLocks noChangeArrowheads="1"/>
          </p:cNvSpPr>
          <p:nvPr/>
        </p:nvSpPr>
        <p:spPr bwMode="auto">
          <a:xfrm>
            <a:off x="4953000" y="3673681"/>
            <a:ext cx="2133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a:latin typeface="Times New Roman" panose="02020603050405020304" pitchFamily="18" charset="0"/>
                <a:cs typeface="Times New Roman" panose="02020603050405020304" pitchFamily="18" charset="0"/>
              </a:rPr>
              <a:t>不堪重负或宕机的服务器，破坏基础设置</a:t>
            </a:r>
            <a:endParaRPr lang="zh-CN" alt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第四章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基本云安全</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002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第四章 基本云安全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63688" y="1628800"/>
            <a:ext cx="3672408" cy="202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云安全背景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基本术语和概念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威胁作用者</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云安全威胁</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其他考量</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举例：在智能家居的业务中，首要的是整个智能家居系统是可用的。若照明、安防、多媒体等系统不能工作，将给用户带来极大的困扰。</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What is a DDoS Attack_" descr="What is a DDoS Attack_">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6004" y="1304751"/>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0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4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GB" altLang="zh-CN" sz="2400" b="0" dirty="0">
                <a:latin typeface="Times New Roman" panose="02020603050405020304" pitchFamily="18" charset="0"/>
                <a:ea typeface="微软雅黑" panose="020B0503020204020204" pitchFamily="34" charset="-122"/>
                <a:cs typeface="Times New Roman" panose="02020603050405020304" pitchFamily="18" charset="0"/>
              </a:rPr>
              <a:t>WannaCry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勒索病毒事件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2419507"/>
            <a:ext cx="8424936"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en-US" altLang="zh-CN" sz="2000" kern="0" dirty="0">
                <a:solidFill>
                  <a:srgbClr val="000000"/>
                </a:solidFill>
                <a:latin typeface="Arial" panose="020B0604020202020204"/>
                <a:ea typeface="微软雅黑" panose="020B0503020204020204" pitchFamily="34" charset="-122"/>
              </a:rPr>
              <a:t>2017</a:t>
            </a:r>
            <a:r>
              <a:rPr lang="zh-CN" altLang="en-US" sz="2000" kern="0" dirty="0">
                <a:solidFill>
                  <a:srgbClr val="000000"/>
                </a:solidFill>
                <a:latin typeface="Arial" panose="020B0604020202020204"/>
                <a:ea typeface="微软雅黑" panose="020B0503020204020204" pitchFamily="34" charset="-122"/>
              </a:rPr>
              <a:t>年</a:t>
            </a:r>
            <a:r>
              <a:rPr lang="en-US" altLang="zh-CN" sz="2000" kern="0" dirty="0">
                <a:solidFill>
                  <a:srgbClr val="000000"/>
                </a:solidFill>
                <a:latin typeface="Arial" panose="020B0604020202020204"/>
                <a:ea typeface="微软雅黑" panose="020B0503020204020204" pitchFamily="34" charset="-122"/>
              </a:rPr>
              <a:t>5</a:t>
            </a:r>
            <a:r>
              <a:rPr lang="zh-CN" altLang="en-US" sz="2000" kern="0" dirty="0">
                <a:solidFill>
                  <a:srgbClr val="000000"/>
                </a:solidFill>
                <a:latin typeface="Arial" panose="020B0604020202020204"/>
                <a:ea typeface="微软雅黑" panose="020B0503020204020204" pitchFamily="34" charset="-122"/>
              </a:rPr>
              <a:t>月， </a:t>
            </a:r>
            <a:r>
              <a:rPr lang="en-US" altLang="zh-CN" sz="2000" kern="0" dirty="0">
                <a:solidFill>
                  <a:srgbClr val="000000"/>
                </a:solidFill>
                <a:latin typeface="Arial" panose="020B0604020202020204"/>
                <a:ea typeface="微软雅黑" panose="020B0503020204020204" pitchFamily="34" charset="-122"/>
              </a:rPr>
              <a:t>WannaCry</a:t>
            </a:r>
            <a:r>
              <a:rPr lang="zh-CN" altLang="en-US" sz="2000" kern="0" dirty="0">
                <a:solidFill>
                  <a:srgbClr val="000000"/>
                </a:solidFill>
                <a:latin typeface="Arial" panose="020B0604020202020204"/>
                <a:ea typeface="微软雅黑" panose="020B0503020204020204" pitchFamily="34" charset="-122"/>
              </a:rPr>
              <a:t>勒索病毒感染了西班牙电信等公司，其利用 “永恒之蓝”（</a:t>
            </a:r>
            <a:r>
              <a:rPr lang="en-US" altLang="zh-CN" sz="2000" kern="0" dirty="0" err="1">
                <a:solidFill>
                  <a:srgbClr val="000000"/>
                </a:solidFill>
                <a:latin typeface="Arial" panose="020B0604020202020204"/>
                <a:ea typeface="微软雅黑" panose="020B0503020204020204" pitchFamily="34" charset="-122"/>
              </a:rPr>
              <a:t>EternalBlue</a:t>
            </a:r>
            <a:r>
              <a:rPr lang="zh-CN" altLang="en-US" sz="2000" kern="0" dirty="0">
                <a:solidFill>
                  <a:srgbClr val="000000"/>
                </a:solidFill>
                <a:latin typeface="Arial" panose="020B0604020202020204"/>
                <a:ea typeface="微软雅黑" panose="020B0503020204020204" pitchFamily="34" charset="-122"/>
              </a:rPr>
              <a:t>）漏洞加密系统数据，从而勒索用户。</a:t>
            </a:r>
            <a:endParaRPr lang="en-US" altLang="zh-CN" sz="2000" kern="0" dirty="0">
              <a:solidFill>
                <a:srgbClr val="000000"/>
              </a:solidFill>
              <a:latin typeface="Arial" panose="020B0604020202020204"/>
              <a:ea typeface="微软雅黑" panose="020B0503020204020204" pitchFamily="34" charset="-122"/>
            </a:endParaRPr>
          </a:p>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该事件是典型的传统</a:t>
            </a:r>
            <a:r>
              <a:rPr lang="zh-CN" altLang="en-US" sz="2000" b="1" kern="0" dirty="0">
                <a:solidFill>
                  <a:srgbClr val="000000"/>
                </a:solidFill>
                <a:latin typeface="Arial" panose="020B0604020202020204"/>
                <a:ea typeface="微软雅黑" panose="020B0503020204020204" pitchFamily="34" charset="-122"/>
              </a:rPr>
              <a:t>互联网数据可用性</a:t>
            </a:r>
            <a:r>
              <a:rPr lang="zh-CN" altLang="en-US" sz="2000" kern="0" dirty="0">
                <a:solidFill>
                  <a:srgbClr val="000000"/>
                </a:solidFill>
                <a:latin typeface="Arial" panose="020B0604020202020204"/>
                <a:ea typeface="微软雅黑" panose="020B0503020204020204" pitchFamily="34" charset="-122"/>
              </a:rPr>
              <a:t>被破坏的例子。在该事件中，用户计算机的所有数据都被加密，无法获取。</a:t>
            </a:r>
            <a:endParaRPr lang="zh-CN" altLang="en-US" sz="2000" kern="0" dirty="0">
              <a:solidFill>
                <a:srgbClr val="000000"/>
              </a:solidFill>
              <a:latin typeface="Arial" panose="020B0604020202020204"/>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9552" y="4653136"/>
            <a:ext cx="8248191" cy="1728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Picture 2" descr="永恒之蓝”勒索蠕虫太猛，微软紧急对已停服Windows XP /2003 发特别补丁.."/>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311150"/>
            <a:ext cx="7416824" cy="502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923928" y="6307917"/>
            <a:ext cx="1210589" cy="505459"/>
          </a:xfrm>
          <a:prstGeom prst="rect">
            <a:avLst/>
          </a:prstGeom>
        </p:spPr>
        <p:txBody>
          <a:bodyPr wrap="none">
            <a:spAutoFit/>
          </a:bodyPr>
          <a:lstStyle/>
          <a:p>
            <a:pPr algn="ctr">
              <a:lnSpc>
                <a:spcPct val="150000"/>
              </a:lnSpc>
              <a:spcAft>
                <a:spcPts val="0"/>
              </a:spcAft>
              <a:defRPr/>
            </a:pPr>
            <a:r>
              <a:rPr lang="zh-CN" altLang="en-US" sz="2000" b="1" dirty="0">
                <a:latin typeface="+mn-lt"/>
                <a:ea typeface="微软雅黑" panose="020B0503020204020204" pitchFamily="34" charset="-122"/>
              </a:rPr>
              <a:t>勒索病毒</a:t>
            </a:r>
            <a:endParaRPr lang="zh-CN" altLang="zh-CN" sz="2000" b="1" dirty="0">
              <a:latin typeface="+mn-lt"/>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a:xfrm>
            <a:off x="6457950" y="6376243"/>
            <a:ext cx="2057400" cy="365125"/>
          </a:xfrm>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19861"/>
            <a:ext cx="8712968" cy="199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2203483"/>
            <a:ext cx="8604448" cy="194559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en-US" altLang="zh-CN" sz="2000" kern="0" dirty="0">
                <a:solidFill>
                  <a:srgbClr val="000000"/>
                </a:solidFill>
                <a:latin typeface="Arial" panose="020B0604020202020204"/>
                <a:ea typeface="微软雅黑" panose="020B0503020204020204" pitchFamily="34" charset="-122"/>
              </a:rPr>
              <a:t>Stuxnet</a:t>
            </a:r>
            <a:r>
              <a:rPr lang="zh-CN" altLang="en-US" sz="2000" kern="0" dirty="0">
                <a:solidFill>
                  <a:srgbClr val="000000"/>
                </a:solidFill>
                <a:latin typeface="Arial" panose="020B0604020202020204"/>
                <a:ea typeface="微软雅黑" panose="020B0503020204020204" pitchFamily="34" charset="-122"/>
              </a:rPr>
              <a:t>蠕虫是第一个被发现专门用于定向攻击基础（能源）设施的蠕虫病毒，国家电网、核电站、水坝水利设施等都是该病毒的攻击目标。</a:t>
            </a:r>
            <a:endParaRPr lang="zh-CN" altLang="en-US" sz="2000" kern="0" dirty="0">
              <a:solidFill>
                <a:srgbClr val="000000"/>
              </a:solidFill>
              <a:latin typeface="Arial" panose="020B0604020202020204"/>
              <a:ea typeface="微软雅黑" panose="020B0503020204020204" pitchFamily="34" charset="-122"/>
            </a:endParaRPr>
          </a:p>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目前全球已有约</a:t>
            </a:r>
            <a:r>
              <a:rPr lang="en-US" altLang="zh-CN" sz="2000" kern="0" dirty="0">
                <a:solidFill>
                  <a:srgbClr val="000000"/>
                </a:solidFill>
                <a:latin typeface="Arial" panose="020B0604020202020204"/>
                <a:ea typeface="微软雅黑" panose="020B0503020204020204" pitchFamily="34" charset="-122"/>
              </a:rPr>
              <a:t>4.5</a:t>
            </a:r>
            <a:r>
              <a:rPr lang="zh-CN" altLang="en-US" sz="2000" kern="0" dirty="0">
                <a:solidFill>
                  <a:srgbClr val="000000"/>
                </a:solidFill>
                <a:latin typeface="Arial" panose="020B0604020202020204"/>
                <a:ea typeface="微软雅黑" panose="020B0503020204020204" pitchFamily="34" charset="-122"/>
              </a:rPr>
              <a:t>万个网络被感染，其中</a:t>
            </a:r>
            <a:r>
              <a:rPr lang="en-US" altLang="zh-CN" sz="2000" kern="0" dirty="0">
                <a:solidFill>
                  <a:srgbClr val="000000"/>
                </a:solidFill>
                <a:latin typeface="Arial" panose="020B0604020202020204"/>
                <a:ea typeface="微软雅黑" panose="020B0503020204020204" pitchFamily="34" charset="-122"/>
              </a:rPr>
              <a:t>60%</a:t>
            </a:r>
            <a:r>
              <a:rPr lang="zh-CN" altLang="en-US" sz="2000" kern="0" dirty="0">
                <a:solidFill>
                  <a:srgbClr val="000000"/>
                </a:solidFill>
                <a:latin typeface="Arial" panose="020B0604020202020204"/>
                <a:ea typeface="微软雅黑" panose="020B0503020204020204" pitchFamily="34" charset="-122"/>
              </a:rPr>
              <a:t>主机位于伊朗境内 。伊朗政府已经确认核电站遭到攻击，导致铀浓缩离心机受损。</a:t>
            </a:r>
            <a:endParaRPr lang="zh-CN" altLang="en-US" sz="2000" kern="0" dirty="0">
              <a:solidFill>
                <a:srgbClr val="000000"/>
              </a:solidFill>
              <a:latin typeface="Arial" panose="020B0604020202020204"/>
              <a:ea typeface="微软雅黑" panose="020B0503020204020204" pitchFamily="34" charset="-122"/>
            </a:endParaRPr>
          </a:p>
        </p:txBody>
      </p:sp>
      <p:pic>
        <p:nvPicPr>
          <p:cNvPr id="9" name="Picture 8" descr="8.12《零日網路戰》官方中文HD預告- YouTub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9400" y="4268664"/>
            <a:ext cx="3505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3124200" y="6253435"/>
            <a:ext cx="26527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震网病毒纪录片：</a:t>
            </a:r>
            <a:r>
              <a:rPr lang="en-US" altLang="zh-CN" sz="1400" b="1"/>
              <a:t>ZERO DAYS</a:t>
            </a:r>
            <a:endParaRPr lang="zh-CN" altLang="zh-CN" sz="14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980728"/>
            <a:ext cx="8712968" cy="199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1964350"/>
            <a:ext cx="8604448" cy="234570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病毒首先通过感染外部主机，从而感染</a:t>
            </a:r>
            <a:r>
              <a:rPr lang="en-US" altLang="zh-CN" sz="2000" kern="0" dirty="0">
                <a:solidFill>
                  <a:srgbClr val="000000"/>
                </a:solidFill>
                <a:latin typeface="Arial" panose="020B0604020202020204"/>
                <a:ea typeface="微软雅黑" panose="020B0503020204020204" pitchFamily="34" charset="-122"/>
              </a:rPr>
              <a:t>U</a:t>
            </a:r>
            <a:r>
              <a:rPr lang="zh-CN" altLang="en-US" sz="2000" kern="0" dirty="0">
                <a:solidFill>
                  <a:srgbClr val="000000"/>
                </a:solidFill>
                <a:latin typeface="Arial" panose="020B0604020202020204"/>
                <a:ea typeface="微软雅黑" panose="020B0503020204020204" pitchFamily="34" charset="-122"/>
              </a:rPr>
              <a:t>盘，然后利用快捷方式文件解析漏洞 ，传播到伊朗核电站的内部网络；在内网中，病毒通过快捷方式解析漏洞、</a:t>
            </a:r>
            <a:r>
              <a:rPr lang="en-US" altLang="zh-CN" sz="2000" kern="0" dirty="0">
                <a:solidFill>
                  <a:srgbClr val="000000"/>
                </a:solidFill>
                <a:latin typeface="Arial" panose="020B0604020202020204"/>
                <a:ea typeface="微软雅黑" panose="020B0503020204020204" pitchFamily="34" charset="-122"/>
              </a:rPr>
              <a:t>RPC</a:t>
            </a:r>
            <a:r>
              <a:rPr lang="zh-CN" altLang="en-US" sz="2000" kern="0" dirty="0">
                <a:solidFill>
                  <a:srgbClr val="000000"/>
                </a:solidFill>
                <a:latin typeface="Arial" panose="020B0604020202020204"/>
                <a:ea typeface="微软雅黑" panose="020B0503020204020204" pitchFamily="34" charset="-122"/>
              </a:rPr>
              <a:t>远程执行漏洞、打印机后台程序服务漏洞，实现了在内网主机之间的相互传播；最后感染到了安装了</a:t>
            </a:r>
            <a:r>
              <a:rPr lang="en-US" altLang="zh-CN" sz="2000" kern="0" dirty="0">
                <a:solidFill>
                  <a:srgbClr val="000000"/>
                </a:solidFill>
                <a:latin typeface="Arial" panose="020B0604020202020204"/>
                <a:ea typeface="微软雅黑" panose="020B0503020204020204" pitchFamily="34" charset="-122"/>
              </a:rPr>
              <a:t>WinCC</a:t>
            </a:r>
            <a:r>
              <a:rPr lang="zh-CN" altLang="en-US" sz="2000" kern="0" dirty="0">
                <a:solidFill>
                  <a:srgbClr val="000000"/>
                </a:solidFill>
                <a:latin typeface="Arial" panose="020B0604020202020204"/>
                <a:ea typeface="微软雅黑" panose="020B0503020204020204" pitchFamily="34" charset="-122"/>
              </a:rPr>
              <a:t>软件的主机，最后展开“致命”攻击。</a:t>
            </a:r>
            <a:endParaRPr lang="zh-CN" altLang="en-US" sz="2000" kern="0" dirty="0">
              <a:solidFill>
                <a:srgbClr val="000000"/>
              </a:solidFill>
              <a:latin typeface="Arial" panose="020B0604020202020204"/>
              <a:ea typeface="微软雅黑" panose="020B0503020204020204" pitchFamily="34" charset="-122"/>
            </a:endParaRPr>
          </a:p>
        </p:txBody>
      </p:sp>
      <p:sp>
        <p:nvSpPr>
          <p:cNvPr id="12" name="矩形 9"/>
          <p:cNvSpPr>
            <a:spLocks noChangeArrowheads="1"/>
          </p:cNvSpPr>
          <p:nvPr/>
        </p:nvSpPr>
        <p:spPr bwMode="auto">
          <a:xfrm>
            <a:off x="1906588" y="6406162"/>
            <a:ext cx="1558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en-US" altLang="zh-CN" sz="1400" b="1" dirty="0"/>
              <a:t>Stuxnet</a:t>
            </a:r>
            <a:r>
              <a:rPr lang="zh-CN" altLang="en-US" sz="1400" b="1" dirty="0"/>
              <a:t>攻击路径</a:t>
            </a:r>
            <a:endParaRPr lang="zh-CN" altLang="zh-CN" sz="1400" b="1" dirty="0"/>
          </a:p>
        </p:txBody>
      </p:sp>
      <p:pic>
        <p:nvPicPr>
          <p:cNvPr id="13" name="Picture 2" descr="图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6500" y="3861048"/>
            <a:ext cx="50069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980728"/>
            <a:ext cx="8712968" cy="199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安全事件：震网”病毒 </a:t>
            </a:r>
            <a:r>
              <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伊朗核电站事件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1964350"/>
            <a:ext cx="8604448" cy="2868927"/>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en-GB" altLang="zh-CN" sz="2000" kern="0" dirty="0">
                <a:solidFill>
                  <a:srgbClr val="000000"/>
                </a:solidFill>
                <a:latin typeface="Arial" panose="020B0604020202020204"/>
                <a:ea typeface="微软雅黑" panose="020B0503020204020204" pitchFamily="34" charset="-122"/>
              </a:rPr>
              <a:t>Stuxnet</a:t>
            </a:r>
            <a:r>
              <a:rPr lang="zh-CN" altLang="en-US" sz="2000" kern="0" dirty="0">
                <a:solidFill>
                  <a:srgbClr val="000000"/>
                </a:solidFill>
                <a:latin typeface="Arial" panose="020B0604020202020204"/>
                <a:ea typeface="微软雅黑" panose="020B0503020204020204" pitchFamily="34" charset="-122"/>
              </a:rPr>
              <a:t>伪装成系统原始的</a:t>
            </a:r>
            <a:r>
              <a:rPr lang="en-GB" altLang="zh-CN" sz="2000" kern="0" dirty="0">
                <a:solidFill>
                  <a:srgbClr val="000000"/>
                </a:solidFill>
                <a:latin typeface="Arial" panose="020B0604020202020204"/>
                <a:ea typeface="微软雅黑" panose="020B0503020204020204" pitchFamily="34" charset="-122"/>
              </a:rPr>
              <a:t>s7otbxdx.dll</a:t>
            </a:r>
            <a:r>
              <a:rPr lang="zh-CN" altLang="en-US" sz="2000" kern="0" dirty="0">
                <a:solidFill>
                  <a:srgbClr val="000000"/>
                </a:solidFill>
                <a:latin typeface="Arial" panose="020B0604020202020204"/>
                <a:ea typeface="微软雅黑" panose="020B0503020204020204" pitchFamily="34" charset="-122"/>
              </a:rPr>
              <a:t>文件，从而拦截其他软件给</a:t>
            </a:r>
            <a:r>
              <a:rPr lang="en-GB" altLang="zh-CN" sz="2000" kern="0" dirty="0">
                <a:solidFill>
                  <a:srgbClr val="000000"/>
                </a:solidFill>
                <a:latin typeface="Arial" panose="020B0604020202020204"/>
                <a:ea typeface="微软雅黑" panose="020B0503020204020204" pitchFamily="34" charset="-122"/>
              </a:rPr>
              <a:t>PLC</a:t>
            </a:r>
            <a:r>
              <a:rPr lang="zh-CN" altLang="en-US" sz="2000" kern="0" dirty="0">
                <a:solidFill>
                  <a:srgbClr val="000000"/>
                </a:solidFill>
                <a:latin typeface="Arial" panose="020B0604020202020204"/>
                <a:ea typeface="微软雅黑" panose="020B0503020204020204" pitchFamily="34" charset="-122"/>
              </a:rPr>
              <a:t>下达的指令，从而让生产浓缩铀的离心机的异常加速，使其报废。</a:t>
            </a:r>
            <a:endParaRPr lang="zh-CN" altLang="en-US" sz="2000" kern="0" dirty="0">
              <a:solidFill>
                <a:srgbClr val="000000"/>
              </a:solidFill>
              <a:latin typeface="Arial" panose="020B0604020202020204"/>
              <a:ea typeface="微软雅黑" panose="020B0503020204020204" pitchFamily="34" charset="-122"/>
            </a:endParaRPr>
          </a:p>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该步骤使得</a:t>
            </a:r>
            <a:r>
              <a:rPr lang="en-GB" altLang="zh-CN" sz="2000" kern="0" dirty="0">
                <a:solidFill>
                  <a:srgbClr val="000000"/>
                </a:solidFill>
                <a:latin typeface="Arial" panose="020B0604020202020204"/>
                <a:ea typeface="微软雅黑" panose="020B0503020204020204" pitchFamily="34" charset="-122"/>
              </a:rPr>
              <a:t>Stuxnet</a:t>
            </a:r>
            <a:r>
              <a:rPr lang="zh-CN" altLang="en-US" sz="2000" kern="0" dirty="0">
                <a:solidFill>
                  <a:srgbClr val="000000"/>
                </a:solidFill>
                <a:latin typeface="Arial" panose="020B0604020202020204"/>
                <a:ea typeface="微软雅黑" panose="020B0503020204020204" pitchFamily="34" charset="-122"/>
              </a:rPr>
              <a:t>的影响范围扩大到了物理世界。同时， </a:t>
            </a:r>
            <a:r>
              <a:rPr lang="en-GB" altLang="zh-CN" sz="2000" kern="0" dirty="0">
                <a:solidFill>
                  <a:srgbClr val="000000"/>
                </a:solidFill>
                <a:latin typeface="Arial" panose="020B0604020202020204"/>
                <a:ea typeface="微软雅黑" panose="020B0503020204020204" pitchFamily="34" charset="-122"/>
              </a:rPr>
              <a:t>Stuxnet</a:t>
            </a:r>
            <a:r>
              <a:rPr lang="zh-CN" altLang="en-US" sz="2000" kern="0" dirty="0">
                <a:solidFill>
                  <a:srgbClr val="000000"/>
                </a:solidFill>
                <a:latin typeface="Arial" panose="020B0604020202020204"/>
                <a:ea typeface="微软雅黑" panose="020B0503020204020204" pitchFamily="34" charset="-122"/>
              </a:rPr>
              <a:t>通过</a:t>
            </a:r>
            <a:r>
              <a:rPr lang="en-GB" altLang="zh-CN" sz="2000" kern="0" dirty="0">
                <a:solidFill>
                  <a:srgbClr val="000000"/>
                </a:solidFill>
                <a:latin typeface="Arial" panose="020B0604020202020204"/>
                <a:ea typeface="微软雅黑" panose="020B0503020204020204" pitchFamily="34" charset="-122"/>
              </a:rPr>
              <a:t>PLC rootkit</a:t>
            </a:r>
            <a:r>
              <a:rPr lang="zh-CN" altLang="en-US" sz="2000" kern="0" dirty="0">
                <a:solidFill>
                  <a:srgbClr val="000000"/>
                </a:solidFill>
                <a:latin typeface="Arial" panose="020B0604020202020204"/>
                <a:ea typeface="微软雅黑" panose="020B0503020204020204" pitchFamily="34" charset="-122"/>
              </a:rPr>
              <a:t>技术将其代码隐藏，监测和截获对自身的读请求、对感染代码的读请求以及可能覆盖自身代码的写请求，阻止报错机制的正常运行 。因此即便离心机发生损坏，报错指令也不会传达。</a:t>
            </a:r>
            <a:endParaRPr lang="zh-CN" altLang="en-US" sz="2000" kern="0" dirty="0">
              <a:solidFill>
                <a:srgbClr val="000000"/>
              </a:solidFill>
              <a:latin typeface="Arial" panose="020B0604020202020204"/>
              <a:ea typeface="微软雅黑" panose="020B0503020204020204" pitchFamily="34" charset="-122"/>
            </a:endParaRPr>
          </a:p>
        </p:txBody>
      </p:sp>
      <p:pic>
        <p:nvPicPr>
          <p:cNvPr id="11" name="Picture 2" descr="Stuxnet: Are we prepared to defend – future of cybersecurity"/>
          <p:cNvPicPr>
            <a:picLocks noChangeAspect="1" noChangeArrowheads="1"/>
          </p:cNvPicPr>
          <p:nvPr/>
        </p:nvPicPr>
        <p:blipFill>
          <a:blip r:embed="rId1">
            <a:extLst>
              <a:ext uri="{28A0092B-C50C-407E-A947-70E740481C1C}">
                <a14:useLocalDpi xmlns:a14="http://schemas.microsoft.com/office/drawing/2010/main" val="0"/>
              </a:ext>
            </a:extLst>
          </a:blip>
          <a:srcRect l="3972" t="61162" r="2338"/>
          <a:stretch>
            <a:fillRect/>
          </a:stretch>
        </p:blipFill>
        <p:spPr bwMode="auto">
          <a:xfrm>
            <a:off x="755724" y="4777558"/>
            <a:ext cx="76327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980728"/>
            <a:ext cx="8712968" cy="25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GB" altLang="zh-CN" sz="2400" b="0" dirty="0" err="1">
                <a:latin typeface="Times New Roman" panose="02020603050405020304" pitchFamily="18" charset="0"/>
                <a:ea typeface="微软雅黑" panose="020B0503020204020204" pitchFamily="34" charset="-122"/>
                <a:cs typeface="Times New Roman" panose="02020603050405020304" pitchFamily="18" charset="0"/>
              </a:rPr>
              <a:t>BlackEnergy</a:t>
            </a:r>
            <a:r>
              <a:rPr lang="en-GB" altLang="zh-CN" sz="24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乌克兰停电事件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1964350"/>
            <a:ext cx="8604448" cy="960712"/>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en-US" altLang="zh-CN" sz="2000" kern="0" dirty="0">
                <a:solidFill>
                  <a:srgbClr val="000000"/>
                </a:solidFill>
                <a:latin typeface="Arial" panose="020B0604020202020204"/>
                <a:ea typeface="微软雅黑" panose="020B0503020204020204" pitchFamily="34" charset="-122"/>
              </a:rPr>
              <a:t>2015</a:t>
            </a:r>
            <a:r>
              <a:rPr lang="zh-CN" altLang="en-US" sz="2000" kern="0" dirty="0">
                <a:solidFill>
                  <a:srgbClr val="000000"/>
                </a:solidFill>
                <a:latin typeface="Arial" panose="020B0604020202020204"/>
                <a:ea typeface="微软雅黑" panose="020B0503020204020204" pitchFamily="34" charset="-122"/>
              </a:rPr>
              <a:t>年</a:t>
            </a:r>
            <a:r>
              <a:rPr lang="en-US" altLang="zh-CN" sz="2000" kern="0" dirty="0">
                <a:solidFill>
                  <a:srgbClr val="000000"/>
                </a:solidFill>
                <a:latin typeface="Arial" panose="020B0604020202020204"/>
                <a:ea typeface="微软雅黑" panose="020B0503020204020204" pitchFamily="34" charset="-122"/>
              </a:rPr>
              <a:t>12</a:t>
            </a:r>
            <a:r>
              <a:rPr lang="zh-CN" altLang="en-US" sz="2000" kern="0" dirty="0">
                <a:solidFill>
                  <a:srgbClr val="000000"/>
                </a:solidFill>
                <a:latin typeface="Arial" panose="020B0604020202020204"/>
                <a:ea typeface="微软雅黑" panose="020B0503020204020204" pitchFamily="34" charset="-122"/>
              </a:rPr>
              <a:t>月</a:t>
            </a:r>
            <a:r>
              <a:rPr lang="en-US" altLang="zh-CN" sz="2000" kern="0" dirty="0">
                <a:solidFill>
                  <a:srgbClr val="000000"/>
                </a:solidFill>
                <a:latin typeface="Arial" panose="020B0604020202020204"/>
                <a:ea typeface="微软雅黑" panose="020B0503020204020204" pitchFamily="34" charset="-122"/>
              </a:rPr>
              <a:t>23</a:t>
            </a:r>
            <a:r>
              <a:rPr lang="zh-CN" altLang="en-US" sz="2000" kern="0" dirty="0">
                <a:solidFill>
                  <a:srgbClr val="000000"/>
                </a:solidFill>
                <a:latin typeface="Arial" panose="020B0604020202020204"/>
                <a:ea typeface="微软雅黑" panose="020B0503020204020204" pitchFamily="34" charset="-122"/>
              </a:rPr>
              <a:t>日，乌克兰电力部门遭受到恶意代码攻击，导致了八万用户数小时的停电事故。</a:t>
            </a:r>
            <a:endParaRPr lang="zh-CN" altLang="en-US" sz="2000" kern="0" dirty="0">
              <a:solidFill>
                <a:srgbClr val="000000"/>
              </a:solidFill>
              <a:latin typeface="Arial" panose="020B0604020202020204"/>
              <a:ea typeface="微软雅黑" panose="020B0503020204020204" pitchFamily="34" charset="-122"/>
            </a:endParaRPr>
          </a:p>
        </p:txBody>
      </p:sp>
      <p:sp>
        <p:nvSpPr>
          <p:cNvPr id="9" name="矩形 9"/>
          <p:cNvSpPr>
            <a:spLocks noChangeArrowheads="1"/>
          </p:cNvSpPr>
          <p:nvPr/>
        </p:nvSpPr>
        <p:spPr bwMode="auto">
          <a:xfrm>
            <a:off x="2987824" y="6309320"/>
            <a:ext cx="3719865" cy="4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600" b="1" dirty="0"/>
              <a:t>世界第一起由黑客引起的停电事件</a:t>
            </a:r>
            <a:endParaRPr lang="zh-CN" altLang="zh-CN" sz="1600" b="1" dirty="0"/>
          </a:p>
        </p:txBody>
      </p:sp>
      <p:pic>
        <p:nvPicPr>
          <p:cNvPr id="12" name="Picture 2" descr="https://timgsa.baidu.com/timg?image&amp;quality=80&amp;size=b9999_10000&amp;sec=1596469461346&amp;di=5d42dfaa69f07fe6c0881540f66579ba&amp;imgtype=0&amp;src=http%3A%2F%2Fpic.rmb.bdstatic.com%2Feeb34818b68d339088f7e5e9284ce06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2363" y="3068960"/>
            <a:ext cx="5989957" cy="316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980728"/>
            <a:ext cx="8712968" cy="25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可用性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(availability) </a:t>
            </a:r>
            <a:endParaRPr lang="en-US" altLang="zh-CN" sz="1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安全事件：</a:t>
            </a:r>
            <a:r>
              <a:rPr lang="en-GB" altLang="zh-CN" sz="2400" b="0" dirty="0" err="1">
                <a:latin typeface="Times New Roman" panose="02020603050405020304" pitchFamily="18" charset="0"/>
                <a:ea typeface="微软雅黑" panose="020B0503020204020204" pitchFamily="34" charset="-122"/>
                <a:cs typeface="Times New Roman" panose="02020603050405020304" pitchFamily="18" charset="0"/>
              </a:rPr>
              <a:t>BlackEnergy</a:t>
            </a:r>
            <a:r>
              <a:rPr lang="en-GB" altLang="zh-CN" sz="24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乌克兰停电事件</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539552" y="1964350"/>
            <a:ext cx="8604448" cy="2407262"/>
          </a:xfrm>
          <a:prstGeom prst="rect">
            <a:avLst/>
          </a:prstGeom>
        </p:spPr>
        <p:txBody>
          <a:bodyPr wrap="square">
            <a:spAutoFit/>
          </a:bodyPr>
          <a:lstStyle/>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攻击者向乌克兰电力公司发送了一封钓鱼邮件，该邮件中的文档被嵌入了恶意的宏代码，用户打开文档并运行宏，其操作系统就会被感染。</a:t>
            </a:r>
            <a:endParaRPr lang="zh-CN" altLang="en-US" sz="2000" kern="0" dirty="0">
              <a:solidFill>
                <a:srgbClr val="000000"/>
              </a:solidFill>
              <a:latin typeface="Arial" panose="020B0604020202020204"/>
              <a:ea typeface="微软雅黑" panose="020B0503020204020204" pitchFamily="34" charset="-122"/>
            </a:endParaRPr>
          </a:p>
          <a:p>
            <a:pPr marL="342900" lvl="0" indent="-342900">
              <a:lnSpc>
                <a:spcPct val="150000"/>
              </a:lnSpc>
              <a:spcBef>
                <a:spcPct val="20000"/>
              </a:spcBef>
              <a:buClr>
                <a:srgbClr val="00007D"/>
              </a:buClr>
              <a:buSzPct val="75000"/>
              <a:buFont typeface="Wingdings" panose="05000000000000000000" pitchFamily="2" charset="2"/>
              <a:buChar char="p"/>
            </a:pPr>
            <a:r>
              <a:rPr lang="zh-CN" altLang="en-US" sz="2000" kern="0" dirty="0">
                <a:solidFill>
                  <a:srgbClr val="000000"/>
                </a:solidFill>
                <a:latin typeface="Arial" panose="020B0604020202020204"/>
                <a:ea typeface="微软雅黑" panose="020B0503020204020204" pitchFamily="34" charset="-122"/>
              </a:rPr>
              <a:t>然后攻击者就可以对电力公司的网络资产进行探测以及横向移动，并最终获得</a:t>
            </a:r>
            <a:r>
              <a:rPr lang="en-US" altLang="zh-CN" sz="2000" kern="0" dirty="0">
                <a:solidFill>
                  <a:srgbClr val="000000"/>
                </a:solidFill>
                <a:latin typeface="Arial" panose="020B0604020202020204"/>
                <a:ea typeface="微软雅黑" panose="020B0503020204020204" pitchFamily="34" charset="-122"/>
              </a:rPr>
              <a:t>SCADA</a:t>
            </a:r>
            <a:r>
              <a:rPr lang="zh-CN" altLang="en-US" sz="2000" kern="0" dirty="0">
                <a:solidFill>
                  <a:srgbClr val="000000"/>
                </a:solidFill>
                <a:latin typeface="Arial" panose="020B0604020202020204"/>
                <a:ea typeface="微软雅黑" panose="020B0503020204020204" pitchFamily="34" charset="-122"/>
              </a:rPr>
              <a:t>系统的控制能力。攻击者在获得了</a:t>
            </a:r>
            <a:r>
              <a:rPr lang="en-US" altLang="zh-CN" sz="2000" kern="0" dirty="0">
                <a:solidFill>
                  <a:srgbClr val="000000"/>
                </a:solidFill>
                <a:latin typeface="Arial" panose="020B0604020202020204"/>
                <a:ea typeface="微软雅黑" panose="020B0503020204020204" pitchFamily="34" charset="-122"/>
              </a:rPr>
              <a:t>SCADA</a:t>
            </a:r>
            <a:r>
              <a:rPr lang="zh-CN" altLang="en-US" sz="2000" kern="0" dirty="0">
                <a:solidFill>
                  <a:srgbClr val="000000"/>
                </a:solidFill>
                <a:latin typeface="Arial" panose="020B0604020202020204"/>
                <a:ea typeface="微软雅黑" panose="020B0503020204020204" pitchFamily="34" charset="-122"/>
              </a:rPr>
              <a:t>系统的控制能力后，通过相关方法下达断电指令导致断电。</a:t>
            </a:r>
            <a:endParaRPr lang="zh-CN" altLang="en-US" sz="2000" kern="0" dirty="0">
              <a:solidFill>
                <a:srgbClr val="000000"/>
              </a:solidFill>
              <a:latin typeface="Arial" panose="020B0604020202020204"/>
              <a:ea typeface="微软雅黑" panose="020B0503020204020204" pitchFamily="34" charset="-122"/>
            </a:endParaRPr>
          </a:p>
        </p:txBody>
      </p:sp>
      <p:pic>
        <p:nvPicPr>
          <p:cNvPr id="11" name="Picture 4" descr="宏病毒借office文档疯传腾讯电脑管家完美拦截"/>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4424214"/>
            <a:ext cx="53149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4232945" y="6451452"/>
            <a:ext cx="723900" cy="376237"/>
          </a:xfrm>
          <a:prstGeom prst="rect">
            <a:avLst/>
          </a:prstGeom>
        </p:spPr>
        <p:txBody>
          <a:bodyPr wrap="none">
            <a:spAutoFit/>
          </a:bodyPr>
          <a:lstStyle/>
          <a:p>
            <a:pPr algn="ctr">
              <a:lnSpc>
                <a:spcPct val="150000"/>
              </a:lnSpc>
              <a:spcAft>
                <a:spcPts val="0"/>
              </a:spcAft>
              <a:defRPr/>
            </a:pPr>
            <a:r>
              <a:rPr lang="zh-CN" altLang="en-US" sz="1400" b="1" dirty="0">
                <a:latin typeface="+mn-lt"/>
                <a:ea typeface="微软雅黑" panose="020B0503020204020204" pitchFamily="34" charset="-122"/>
              </a:rPr>
              <a:t>宏病毒</a:t>
            </a:r>
            <a:endParaRPr lang="zh-CN" altLang="zh-CN" sz="1400" b="1" dirty="0">
              <a:latin typeface="+mn-lt"/>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30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(authenticity)</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定义：指事物是由经过授权的源提供的特性</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or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能够识别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实体认证及</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确定数据来源</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r>
              <a:rPr lang="zh-CN" altLang="en-US" sz="20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真实性提供了一种证明，证明这些交互是否是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唯一链接到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经过</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授权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的，这意味着系统需要验证用户或设备的身份，该验证过程称为“认证”。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ct val="20000"/>
              </a:spcBef>
              <a:buClrTx/>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实现方法：认证、数字签名、公钥基础设施（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PKI</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20620"/>
            <a:ext cx="8712968" cy="93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buClrTx/>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真实性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(authenticity)</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认证：</a:t>
            </a:r>
            <a:endParaRPr lang="en-US" altLang="zh-CN" sz="1800" b="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2"/>
          <p:cNvGrpSpPr/>
          <p:nvPr/>
        </p:nvGrpSpPr>
        <p:grpSpPr bwMode="auto">
          <a:xfrm>
            <a:off x="4788024" y="3573269"/>
            <a:ext cx="3965575" cy="2397125"/>
            <a:chOff x="2574995" y="4414838"/>
            <a:chExt cx="3965505" cy="2396647"/>
          </a:xfrm>
        </p:grpSpPr>
        <p:pic>
          <p:nvPicPr>
            <p:cNvPr id="12" name="Picture 2" descr="Why Multi-Factor Authentication (MFA) Is a Must-Have in the Microsoft World  and Beyond - Security Boulevard"/>
            <p:cNvPicPr>
              <a:picLocks noChangeAspect="1" noChangeArrowheads="1"/>
            </p:cNvPicPr>
            <p:nvPr/>
          </p:nvPicPr>
          <p:blipFill>
            <a:blip r:embed="rId1">
              <a:extLst>
                <a:ext uri="{28A0092B-C50C-407E-A947-70E740481C1C}">
                  <a14:useLocalDpi xmlns:a14="http://schemas.microsoft.com/office/drawing/2010/main" val="0"/>
                </a:ext>
              </a:extLst>
            </a:blip>
            <a:srcRect t="9648" b="15413"/>
            <a:stretch>
              <a:fillRect/>
            </a:stretch>
          </p:blipFill>
          <p:spPr bwMode="auto">
            <a:xfrm>
              <a:off x="2574995" y="4414838"/>
              <a:ext cx="3965505" cy="198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9"/>
            <p:cNvSpPr>
              <a:spLocks noChangeArrowheads="1"/>
            </p:cNvSpPr>
            <p:nvPr/>
          </p:nvSpPr>
          <p:spPr bwMode="auto">
            <a:xfrm>
              <a:off x="3927521" y="6395643"/>
              <a:ext cx="1260453" cy="41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用户认证手段</a:t>
              </a:r>
              <a:endParaRPr lang="zh-CN" altLang="zh-CN" sz="1400" b="1"/>
            </a:p>
          </p:txBody>
        </p:sp>
        <p:sp>
          <p:nvSpPr>
            <p:cNvPr id="14" name="椭圆 13"/>
            <p:cNvSpPr/>
            <p:nvPr/>
          </p:nvSpPr>
          <p:spPr>
            <a:xfrm>
              <a:off x="3737024" y="5024316"/>
              <a:ext cx="380993" cy="380924"/>
            </a:xfrm>
            <a:prstGeom prst="ellipse">
              <a:avLst/>
            </a:prstGeom>
            <a:solidFill>
              <a:srgbClr val="D9DF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p:cNvSpPr/>
            <p:nvPr/>
          </p:nvSpPr>
          <p:spPr>
            <a:xfrm>
              <a:off x="5029227" y="5070344"/>
              <a:ext cx="380993" cy="380924"/>
            </a:xfrm>
            <a:prstGeom prst="ellipse">
              <a:avLst/>
            </a:prstGeom>
            <a:solidFill>
              <a:srgbClr val="D9DF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6" name="Picture 8" descr="Two New Vending Machines: High-tech Cashless Versus Old-School Origami |  Tec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035" y="3303444"/>
            <a:ext cx="315912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9"/>
          <p:cNvSpPr>
            <a:spLocks noChangeArrowheads="1"/>
          </p:cNvSpPr>
          <p:nvPr/>
        </p:nvSpPr>
        <p:spPr bwMode="auto">
          <a:xfrm>
            <a:off x="1100261" y="5700712"/>
            <a:ext cx="1981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无人值守的自动售货机</a:t>
            </a:r>
            <a:endParaRPr lang="zh-CN" altLang="zh-CN" sz="1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241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0098" t="1692" r="4224" b="1768"/>
          <a:stretch>
            <a:fillRect/>
          </a:stretch>
        </p:blipFill>
        <p:spPr bwMode="auto">
          <a:xfrm>
            <a:off x="2195736" y="1224407"/>
            <a:ext cx="5693132"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440921" y="6078919"/>
            <a:ext cx="2262158" cy="369332"/>
          </a:xfrm>
          <a:prstGeom prst="rect">
            <a:avLst/>
          </a:prstGeom>
        </p:spPr>
        <p:txBody>
          <a:bodyPr wrap="none">
            <a:spAutoFit/>
          </a:bodyPr>
          <a:lstStyle/>
          <a:p>
            <a:r>
              <a:rPr lang="zh-CN" altLang="en-US" i="1" dirty="0">
                <a:solidFill>
                  <a:srgbClr val="333333"/>
                </a:solidFill>
                <a:latin typeface="Helvetica Neue" panose="02000503000000020004" pitchFamily="2" charset="0"/>
              </a:rPr>
              <a:t>云平台网站数量分布</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354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可问责性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Accountability)</a:t>
            </a: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dirty="0"/>
          </a:p>
          <a:p>
            <a:pPr lvl="1">
              <a:lnSpc>
                <a:spcPct val="150000"/>
              </a:lnSpc>
              <a:spcBef>
                <a:spcPct val="20000"/>
              </a:spcBef>
              <a:buClr>
                <a:srgbClr val="00007D"/>
              </a:buClr>
              <a:buSzPct val="75000"/>
              <a:buFont typeface="Wingdings" panose="05000000000000000000" pitchFamily="2" charset="2"/>
              <a:buChar char="p"/>
            </a:pPr>
            <a:r>
              <a:rPr lang="zh-CN" altLang="en-US" sz="2000" b="0" kern="0" dirty="0">
                <a:solidFill>
                  <a:srgbClr val="000000"/>
                </a:solidFill>
                <a:latin typeface="Arial" panose="020B0604020202020204"/>
                <a:ea typeface="微软雅黑" panose="020B0503020204020204" pitchFamily="34" charset="-122"/>
              </a:rPr>
              <a:t>指对特定行为能唯一地跟踪到行为主体，是一项综合的安全需求。</a:t>
            </a:r>
            <a:endParaRPr lang="en-US" altLang="zh-CN" sz="2000" b="0" kern="0" dirty="0">
              <a:solidFill>
                <a:srgbClr val="000000"/>
              </a:solidFill>
              <a:latin typeface="Arial" panose="020B0604020202020204"/>
              <a:ea typeface="微软雅黑" panose="020B0503020204020204" pitchFamily="34" charset="-122"/>
            </a:endParaRPr>
          </a:p>
          <a:p>
            <a:pPr lvl="1">
              <a:lnSpc>
                <a:spcPct val="150000"/>
              </a:lnSpc>
              <a:spcBef>
                <a:spcPct val="20000"/>
              </a:spcBef>
              <a:buClr>
                <a:srgbClr val="00007D"/>
              </a:buClr>
              <a:buSzPct val="75000"/>
              <a:buFont typeface="Wingdings" panose="05000000000000000000" pitchFamily="2" charset="2"/>
              <a:buChar char="p"/>
            </a:pPr>
            <a:r>
              <a:rPr lang="zh-CN" altLang="en-US" sz="2000" b="0" kern="0" dirty="0">
                <a:solidFill>
                  <a:srgbClr val="000000"/>
                </a:solidFill>
                <a:latin typeface="Arial" panose="020B0604020202020204"/>
                <a:ea typeface="微软雅黑" panose="020B0503020204020204" pitchFamily="34" charset="-122"/>
              </a:rPr>
              <a:t>系统的绝对安全是一个不可达到的目标，因此需要将破坏安全的行为</a:t>
            </a:r>
            <a:r>
              <a:rPr lang="zh-CN" altLang="en-US" sz="2000" kern="0" dirty="0">
                <a:solidFill>
                  <a:srgbClr val="000000"/>
                </a:solidFill>
                <a:latin typeface="Arial" panose="020B0604020202020204"/>
                <a:ea typeface="微软雅黑" panose="020B0503020204020204" pitchFamily="34" charset="-122"/>
              </a:rPr>
              <a:t>追溯到责任方</a:t>
            </a:r>
            <a:r>
              <a:rPr lang="zh-CN" altLang="en-US" sz="2000" b="0" kern="0" dirty="0">
                <a:solidFill>
                  <a:srgbClr val="000000"/>
                </a:solidFill>
                <a:latin typeface="Arial" panose="020B0604020202020204"/>
                <a:ea typeface="微软雅黑" panose="020B0503020204020204" pitchFamily="34" charset="-122"/>
              </a:rPr>
              <a:t>，以便于后续的责任追溯以及纠纷解除。</a:t>
            </a:r>
            <a:endParaRPr lang="en-US" altLang="zh-CN" sz="2000" b="0" kern="0" dirty="0">
              <a:solidFill>
                <a:srgbClr val="000000"/>
              </a:solidFill>
              <a:latin typeface="Arial" panose="020B0604020202020204"/>
              <a:ea typeface="微软雅黑" panose="020B0503020204020204" pitchFamily="34" charset="-122"/>
            </a:endParaRPr>
          </a:p>
          <a:p>
            <a:pPr lvl="1">
              <a:lnSpc>
                <a:spcPct val="150000"/>
              </a:lnSpc>
              <a:spcBef>
                <a:spcPct val="20000"/>
              </a:spcBef>
              <a:buClr>
                <a:srgbClr val="00007D"/>
              </a:buClr>
              <a:buSzPct val="75000"/>
              <a:buFont typeface="Wingdings" panose="05000000000000000000" pitchFamily="2" charset="2"/>
              <a:buChar char="p"/>
            </a:pPr>
            <a:r>
              <a:rPr lang="zh-CN" altLang="en-US" sz="2000" b="0" kern="0" dirty="0">
                <a:solidFill>
                  <a:srgbClr val="000000"/>
                </a:solidFill>
                <a:latin typeface="Arial" panose="020B0604020202020204"/>
                <a:ea typeface="微软雅黑" panose="020B0503020204020204" pitchFamily="34" charset="-122"/>
              </a:rPr>
              <a:t>可以对破坏安全属性行为的威慑，帮助故障排除，入侵检测与防御，事后恢复等。</a:t>
            </a:r>
            <a:endParaRPr lang="en-US" altLang="zh-CN" sz="2000" b="0" kern="0" dirty="0">
              <a:solidFill>
                <a:srgbClr val="000000"/>
              </a:solidFill>
              <a:latin typeface="Arial" panose="020B0604020202020204"/>
              <a:ea typeface="微软雅黑" panose="020B0503020204020204" pitchFamily="34" charset="-122"/>
            </a:endParaRPr>
          </a:p>
          <a:p>
            <a:pPr marL="0" indent="0">
              <a:lnSpc>
                <a:spcPct val="120000"/>
              </a:lnSpc>
              <a:spcBef>
                <a:spcPct val="20000"/>
              </a:spcBef>
              <a:buClrTx/>
            </a:pP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6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20000"/>
              </a:lnSpc>
              <a:spcBef>
                <a:spcPct val="20000"/>
              </a:spcBef>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可问责性</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Accountability)</a:t>
            </a: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0" dirty="0"/>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实现可问责性的关键组成部分：</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 身份认证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 日志记录和审计</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 访问控制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 不可否认性</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68760"/>
            <a:ext cx="8712968" cy="16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威胁、漏洞、风险</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保密性、完整性、可用性、真实性、可问责性是与衡量</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相关联的特性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威胁作用者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(threat agent)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：是引发威胁的实体，因为它能够实施攻击。</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外部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人 </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软件程序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787480" y="1898440"/>
            <a:ext cx="6177008" cy="4914936"/>
          </a:xfrm>
          <a:prstGeom prst="rect">
            <a:avLst/>
          </a:prstGeom>
        </p:spPr>
      </p:pic>
      <p:sp>
        <p:nvSpPr>
          <p:cNvPr id="3" name="矩形 2"/>
          <p:cNvSpPr/>
          <p:nvPr/>
        </p:nvSpPr>
        <p:spPr>
          <a:xfrm>
            <a:off x="2787480" y="1898440"/>
            <a:ext cx="1712512" cy="59445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350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(anonymous attacker)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：是云中没有权限、不被信任的云服务用户。</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它通常是一个外部软件程序，通过公网发动网络攻击。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当匿名攻击者对安全策略和防护所知有限时，会抑制他们形成有效攻击的能力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匿名攻击者往往诉诸</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绕过用户账号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窃取用户证书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的手段，同时使用能</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确保匿名性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需要大量资源才能被检举</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的方法。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service agent)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：能截取并转发云内的网络流量。</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它通常是带有</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被损害的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恶意逻辑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的服务代理（或伪装成服务代理的程序）。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也可能是能够</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远程截取并破坏消息内容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的外部程序。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威胁作用者</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452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(trusted attacker)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：又称</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恶意租户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tenant)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，与同一云环境中的云用户共享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资源，试图利用合法的证书来把云提供者、以及与他们共享</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资源的云租户作为攻击目标。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滥用合法证书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挪用敏感和保密信息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，在云的信任边界内部发动攻击。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恶意租户能够使用基于云的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资源做很多非法之用，包括非法入侵认证薄弱的进程、破解加密、往电子邮件账号发送垃圾邮件、发起</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拒绝服务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等常见的攻击等。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insider)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：是人为的威胁作用者，他们的行为代表云提供者，或者与之有关。</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他们通常是现任或前任雇员，或是能够访问云提供者资源范围的第三方。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这种类型的威胁作用者会带来极大的破坏可能性，因为恶意的内部人员可能拥有访问云用户</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资源的管理特权。</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4.2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4.2 </a:t>
            </a:r>
            <a:r>
              <a:rPr lang="zh-CN" altLang="en-US" dirty="0">
                <a:solidFill>
                  <a:schemeClr val="bg1"/>
                </a:solidFill>
                <a:latin typeface="微软雅黑" panose="020B0503020204020204" pitchFamily="34" charset="-122"/>
                <a:ea typeface="微软雅黑" panose="020B0503020204020204" pitchFamily="34" charset="-122"/>
              </a:rPr>
              <a:t>威胁作用者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09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匿名攻击者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不被信任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的威胁作用者，通常试图从云边界的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进行攻击</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截取网络通信，试图恶意地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篡改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授信的攻击者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是经过授权的云服务用户，具有合法的证书，他们会使用这些证书来访问基于云的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资源或攻击其他资源。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恶意的内部人员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是试图</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滥用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对云资源范围的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访问特权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的人。</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55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(traffic eavesdropping)</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：指当数据在传输到云中或在云内部传输时（通常是从云用户到云提供者），被恶意的服务作用者</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被动地截获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，用于非法的信息收集，破坏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由于这种攻击被动的性质，其更容易长时间进行而不被发现。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29901" y="3473509"/>
            <a:ext cx="4008936" cy="2826970"/>
          </a:xfrm>
          <a:prstGeom prst="rect">
            <a:avLst/>
          </a:prstGeom>
          <a:noFill/>
        </p:spPr>
      </p:pic>
      <p:sp>
        <p:nvSpPr>
          <p:cNvPr id="11" name="文本框 2"/>
          <p:cNvSpPr txBox="1">
            <a:spLocks noChangeArrowheads="1"/>
          </p:cNvSpPr>
          <p:nvPr/>
        </p:nvSpPr>
        <p:spPr bwMode="auto">
          <a:xfrm>
            <a:off x="4756722" y="5222546"/>
            <a:ext cx="385737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16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zh-CN" altLang="en-US" sz="1600" dirty="0">
                <a:latin typeface="微软雅黑" panose="020B0503020204020204" pitchFamily="34" charset="-122"/>
              </a:rPr>
              <a:t>美国的“上游”计划：企图通过监听海底光缆截取流经海底光缆及通信基础设施的信息，以便量子计算机出现之后，进行开发。</a:t>
            </a:r>
            <a:endParaRPr lang="zh-CN" altLang="en-US" sz="1600" dirty="0">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21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恶意中间人</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(malicious intermediary)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：是指消息被恶意服务作用者截获并篡改，因此可能会破坏消息的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保密性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完整性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它还有可能在把消息转发到目的地之前插入有害数据。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331640" y="3068960"/>
            <a:ext cx="5688632" cy="296345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348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：攻击的目标是使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资源过载至无法正确运行，发起形式包括：</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云服务上的负载由于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伪造的消息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重复的通信请求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不正常的增加。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网络流量过载，降低了响应性，性能下降。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发出多个云服务请求，每个请求都设计成消耗过量的内存和处理资源。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：是指错误的授予了攻击者访问权限，或是授权太宽泛，导致攻击者能够访问本应该受到保护的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这种攻击的一种变种称为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弱认证</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(weak authentication)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，如果用弱密码或共享账户来保护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资源，就可能导致这种攻击。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2" name="矩形 1"/>
          <p:cNvSpPr/>
          <p:nvPr/>
        </p:nvSpPr>
        <p:spPr>
          <a:xfrm>
            <a:off x="3440921" y="6078919"/>
            <a:ext cx="3185487" cy="369332"/>
          </a:xfrm>
          <a:prstGeom prst="rect">
            <a:avLst/>
          </a:prstGeom>
        </p:spPr>
        <p:txBody>
          <a:bodyPr wrap="none">
            <a:spAutoFit/>
          </a:bodyPr>
          <a:lstStyle/>
          <a:p>
            <a:r>
              <a:rPr lang="zh-CN" altLang="en-US" i="1" dirty="0"/>
              <a:t>重要行业云平台网站数量分布</a:t>
            </a:r>
            <a:endParaRPr lang="zh-CN" altLang="en-US" dirty="0"/>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7996" t="3609" r="27901" b="1891"/>
          <a:stretch>
            <a:fillRect/>
          </a:stretch>
        </p:blipFill>
        <p:spPr bwMode="auto">
          <a:xfrm>
            <a:off x="2023490" y="1628800"/>
            <a:ext cx="4617280" cy="39604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7504" y="35913"/>
            <a:ext cx="159851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5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：是指错误的授予了攻击者访问权限，或是授权太宽泛，导致攻击者能够访问本应该受到保护的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这种攻击的一种变种称为</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弱认证</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(weak authentication)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，如果用弱密码或共享账户来保护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资源，就可能导致这种攻击。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5842" name="Picture 2" descr="红蓝对抗web漏洞利用之弱口令- FreeBuf网络安全行业门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3182404"/>
            <a:ext cx="5112568" cy="3479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45790" y="1412776"/>
            <a:ext cx="7757795" cy="5699348"/>
            <a:chOff x="170180" y="1196752"/>
            <a:chExt cx="7757795" cy="5699348"/>
          </a:xfrm>
        </p:grpSpPr>
        <p:grpSp>
          <p:nvGrpSpPr>
            <p:cNvPr id="5" name="组合 4"/>
            <p:cNvGrpSpPr/>
            <p:nvPr/>
          </p:nvGrpSpPr>
          <p:grpSpPr>
            <a:xfrm>
              <a:off x="170180" y="1223645"/>
              <a:ext cx="7757795" cy="5672455"/>
              <a:chOff x="170180" y="1223645"/>
              <a:chExt cx="7757795" cy="5672455"/>
            </a:xfrm>
          </p:grpSpPr>
          <p:pic>
            <p:nvPicPr>
              <p:cNvPr id="35844" name="Picture 4" descr="世界密碼日】這些年，大家一起用的弱密碼– Version 2"/>
              <p:cNvPicPr>
                <a:picLocks noChangeAspect="1" noChangeArrowheads="1"/>
              </p:cNvPicPr>
              <p:nvPr/>
            </p:nvPicPr>
            <p:blipFill>
              <a:blip r:embed="rId1">
                <a:extLst>
                  <a:ext uri="{28A0092B-C50C-407E-A947-70E740481C1C}">
                    <a14:useLocalDpi xmlns:a14="http://schemas.microsoft.com/office/drawing/2010/main" val="0"/>
                  </a:ext>
                </a:extLst>
              </a:blip>
              <a:srcRect t="14291"/>
              <a:stretch>
                <a:fillRect/>
              </a:stretch>
            </p:blipFill>
            <p:spPr bwMode="auto">
              <a:xfrm>
                <a:off x="170180" y="1223645"/>
                <a:ext cx="5535295" cy="54381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5705475" y="1223645"/>
                <a:ext cx="2221865" cy="746760"/>
              </a:xfrm>
              <a:prstGeom prst="rect">
                <a:avLst/>
              </a:prstGeom>
            </p:spPr>
          </p:pic>
          <p:pic>
            <p:nvPicPr>
              <p:cNvPr id="2" name="图片 1"/>
              <p:cNvPicPr>
                <a:picLocks noChangeAspect="1"/>
              </p:cNvPicPr>
              <p:nvPr>
                <p:custDataLst>
                  <p:tags r:id="rId4"/>
                </p:custDataLst>
              </p:nvPr>
            </p:nvPicPr>
            <p:blipFill>
              <a:blip r:embed="rId5"/>
              <a:srcRect l="2732" t="15847" r="76397"/>
              <a:stretch>
                <a:fillRect/>
              </a:stretch>
            </p:blipFill>
            <p:spPr>
              <a:xfrm>
                <a:off x="5580380" y="1628775"/>
                <a:ext cx="2347595" cy="5267325"/>
              </a:xfrm>
              <a:prstGeom prst="rect">
                <a:avLst/>
              </a:prstGeom>
            </p:spPr>
          </p:pic>
        </p:grpSp>
        <p:sp>
          <p:nvSpPr>
            <p:cNvPr id="9" name="文本框 8"/>
            <p:cNvSpPr txBox="1"/>
            <p:nvPr/>
          </p:nvSpPr>
          <p:spPr>
            <a:xfrm>
              <a:off x="6012160" y="1196752"/>
              <a:ext cx="915635" cy="523220"/>
            </a:xfrm>
            <a:prstGeom prst="rect">
              <a:avLst/>
            </a:prstGeom>
            <a:noFill/>
          </p:spPr>
          <p:txBody>
            <a:bodyPr wrap="none" rtlCol="0">
              <a:spAutoFit/>
            </a:bodyPr>
            <a:lstStyle/>
            <a:p>
              <a:r>
                <a:rPr lang="en-US" altLang="zh-CN" sz="2800" b="1" dirty="0">
                  <a:solidFill>
                    <a:srgbClr val="FF0000"/>
                  </a:solidFill>
                </a:rPr>
                <a:t>2024</a:t>
              </a:r>
              <a:endParaRPr lang="zh-CN" altLang="en-US" sz="2800" b="1" dirty="0">
                <a:solidFill>
                  <a:srgbClr val="FF0000"/>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(Virtualization attack)</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：利用虚拟化平台的漏洞来危害虚拟化平台的保密性、完整性和可用性。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n"/>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例如：虚拟机逃逸攻击</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09339" y="2767550"/>
            <a:ext cx="7053314" cy="31194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云安全威胁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16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信任边界重叠</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：如果云中的物理</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资源是由不同的云服务共享的，那么这些云服务用户的信任边界是重叠的。恶意的云服务用户可以把目标设定为共享的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资源，意图损害其他共享同样信任边界的云服务用户或</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493912" y="2604731"/>
            <a:ext cx="6156176" cy="388458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4.3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4.3 </a:t>
            </a:r>
            <a:r>
              <a:rPr lang="zh-CN" altLang="en-US" dirty="0">
                <a:solidFill>
                  <a:schemeClr val="bg1"/>
                </a:solidFill>
                <a:latin typeface="微软雅黑" panose="020B0503020204020204" pitchFamily="34" charset="-122"/>
                <a:ea typeface="微软雅黑" panose="020B0503020204020204" pitchFamily="34" charset="-122"/>
              </a:rPr>
              <a:t>云安全威胁</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76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流量窃听</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通常是由截取网络流量的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恶意服务作用者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实施的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拒绝服务攻击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的发生是当目标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资源由于请求过多而负载过重，这些请求意在使</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资源性能陷入瘫痪或不可用。</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授权不足攻击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是指错误的授予了攻击者访问权限或是授权太宽泛，或是使用了弱密码。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虚拟化攻击</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利用的是虚拟化环境的漏洞，获得了对底层物理硬件未被授权的访问。</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重叠的信任边界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潜藏了一种威胁，攻击者可以利用多个云用户共享的、基于云的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4.4 </a:t>
            </a:r>
            <a:r>
              <a:rPr lang="zh-CN" altLang="en-US" sz="3200" dirty="0">
                <a:solidFill>
                  <a:srgbClr val="0000FF"/>
                </a:solidFill>
                <a:latin typeface="微软雅黑" panose="020B0503020204020204" pitchFamily="34" charset="-122"/>
                <a:ea typeface="微软雅黑" panose="020B0503020204020204" pitchFamily="34" charset="-122"/>
              </a:rPr>
              <a:t>其它问题</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4.4 </a:t>
            </a:r>
            <a:r>
              <a:rPr lang="zh-CN" altLang="en-US" dirty="0">
                <a:solidFill>
                  <a:schemeClr val="bg1"/>
                </a:solidFill>
                <a:latin typeface="微软雅黑" panose="020B0503020204020204" pitchFamily="34" charset="-122"/>
                <a:ea typeface="微软雅黑" panose="020B0503020204020204" pitchFamily="34" charset="-122"/>
              </a:rPr>
              <a:t>其它考量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41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有缺陷的实现</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云服务部署不合规范的设计、实现或配置导致不利的后果，而不仅仅是运行时的异常和失效。</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云提供者的软件或硬件有内在的安全缺陷或操作弱点，攻击者便会利用这些漏洞来损害</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云提供者的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和由托管给云提供者的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的完整性、保密性和可用性。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安全策略不一致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当云用户把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资源放到公有云提供者那里时，就需要接受云提供者提供的信息安全方法，其与传统方法可能不完全相同，甚至不相似。</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有些公有云中，其他第三方（如安全代理和证书授权方）可能会引入他们自己不同的安全策略和措施。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4.4 </a:t>
            </a:r>
            <a:r>
              <a:rPr lang="zh-CN" altLang="en-US" sz="3200" dirty="0">
                <a:solidFill>
                  <a:srgbClr val="0000FF"/>
                </a:solidFill>
                <a:latin typeface="微软雅黑" panose="020B0503020204020204" pitchFamily="34" charset="-122"/>
                <a:ea typeface="微软雅黑" panose="020B0503020204020204" pitchFamily="34" charset="-122"/>
              </a:rPr>
              <a:t>其它考量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0233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4.4 </a:t>
            </a:r>
            <a:r>
              <a:rPr lang="zh-CN" altLang="en-US" dirty="0">
                <a:solidFill>
                  <a:schemeClr val="bg1"/>
                </a:solidFill>
                <a:latin typeface="微软雅黑" panose="020B0503020204020204" pitchFamily="34" charset="-122"/>
                <a:ea typeface="微软雅黑" panose="020B0503020204020204" pitchFamily="34" charset="-122"/>
              </a:rPr>
              <a:t>其它考量</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522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合约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云用户需要很小心的检查云提供者提出的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合约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，确保涉及资产安全的策略和其它相关保障令人满意。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需要有明确的语言指明云提供者</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承担的责任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或云提供者可能要求的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免赔等级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。云提供者承担的责任越大，云用户的风险就越低。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风险管理：</a:t>
            </a:r>
            <a:endPar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风险评估</a:t>
            </a:r>
            <a:r>
              <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(risk assessment)</a:t>
            </a: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：分析云环境，识别出威胁可能会利用的签字的漏洞和缺陷。</a:t>
            </a:r>
            <a:endPar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风险处理</a:t>
            </a:r>
            <a:r>
              <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(risk treatment)</a:t>
            </a: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：在风险处理阶段设计的风险减轻策略，计划如何处理在风险评估阶段发生的风险。</a:t>
            </a:r>
            <a:endPar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风险控制</a:t>
            </a:r>
            <a:r>
              <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(risk control)</a:t>
            </a:r>
            <a:r>
              <a:rPr lang="zh-CN" altLang="en-US"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：风险控制阶段是与风险监控相关的，含有一个三阶段处理过程，包括调查相关事件，审阅这些事件来决定前期评估和处理的有效性，确认是否需要进行策略调整。</a:t>
            </a:r>
            <a:endParaRPr lang="en-US" altLang="zh-CN" sz="1800" b="0"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5" name="文本框 4"/>
          <p:cNvSpPr txBox="1"/>
          <p:nvPr/>
        </p:nvSpPr>
        <p:spPr>
          <a:xfrm>
            <a:off x="107504" y="35913"/>
            <a:ext cx="152958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 云安全背景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538" t="1336" r="3587" b="3926"/>
          <a:stretch>
            <a:fillRect/>
          </a:stretch>
        </p:blipFill>
        <p:spPr bwMode="auto">
          <a:xfrm>
            <a:off x="1547664" y="1772816"/>
            <a:ext cx="6175598" cy="367984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670485" y="6265744"/>
            <a:ext cx="1713931" cy="369332"/>
          </a:xfrm>
          <a:prstGeom prst="rect">
            <a:avLst/>
          </a:prstGeom>
        </p:spPr>
        <p:txBody>
          <a:bodyPr wrap="none">
            <a:spAutoFit/>
          </a:bodyPr>
          <a:lstStyle/>
          <a:p>
            <a:r>
              <a:rPr lang="zh-CN" altLang="en-US" i="1" dirty="0">
                <a:solidFill>
                  <a:srgbClr val="333333"/>
                </a:solidFill>
                <a:latin typeface="Helvetica Neue" panose="02000503000000020004" pitchFamily="2" charset="0"/>
              </a:rPr>
              <a:t>云端</a:t>
            </a:r>
            <a:r>
              <a:rPr lang="en-GB" altLang="zh-CN" i="1" dirty="0">
                <a:solidFill>
                  <a:srgbClr val="333333"/>
                </a:solidFill>
                <a:latin typeface="Helvetica Neue" panose="02000503000000020004" pitchFamily="2" charset="0"/>
              </a:rPr>
              <a:t>DDoS</a:t>
            </a:r>
            <a:r>
              <a:rPr lang="zh-CN" altLang="en-US" i="1" dirty="0">
                <a:solidFill>
                  <a:srgbClr val="333333"/>
                </a:solidFill>
                <a:latin typeface="Helvetica Neue" panose="02000503000000020004" pitchFamily="2" charset="0"/>
              </a:rPr>
              <a:t>占比</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5" name="文本框 4"/>
          <p:cNvSpPr txBox="1"/>
          <p:nvPr/>
        </p:nvSpPr>
        <p:spPr>
          <a:xfrm>
            <a:off x="107504" y="35913"/>
            <a:ext cx="1598515"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云安全背景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670485" y="6265744"/>
            <a:ext cx="1800493" cy="369332"/>
          </a:xfrm>
          <a:prstGeom prst="rect">
            <a:avLst/>
          </a:prstGeom>
        </p:spPr>
        <p:txBody>
          <a:bodyPr wrap="none">
            <a:spAutoFit/>
          </a:bodyPr>
          <a:lstStyle/>
          <a:p>
            <a:r>
              <a:rPr lang="zh-CN" altLang="en-US" i="1" dirty="0"/>
              <a:t>各流量区间分布</a:t>
            </a:r>
            <a:endParaRPr lang="zh-CN" altLang="en-US" dirty="0"/>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966" t="1859" r="81" b="3196"/>
          <a:stretch>
            <a:fillRect/>
          </a:stretch>
        </p:blipFill>
        <p:spPr bwMode="auto">
          <a:xfrm>
            <a:off x="826315" y="872716"/>
            <a:ext cx="7488832" cy="5112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a:t>
            </a:r>
            <a:r>
              <a:rPr lang="zh-CN" altLang="en-US" dirty="0">
                <a:solidFill>
                  <a:schemeClr val="bg1"/>
                </a:solidFill>
                <a:latin typeface="微软雅黑" panose="020B0503020204020204" pitchFamily="34" charset="-122"/>
                <a:ea typeface="微软雅黑" panose="020B0503020204020204" pitchFamily="34" charset="-122"/>
              </a:rPr>
              <a:t> 云安全概念</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15616" y="1570769"/>
            <a:ext cx="1054100" cy="4152900"/>
          </a:xfrm>
          <a:prstGeom prst="rect">
            <a:avLst/>
          </a:prstGeom>
        </p:spPr>
      </p:pic>
      <p:pic>
        <p:nvPicPr>
          <p:cNvPr id="3" name="图片 2"/>
          <p:cNvPicPr>
            <a:picLocks noChangeAspect="1"/>
          </p:cNvPicPr>
          <p:nvPr/>
        </p:nvPicPr>
        <p:blipFill>
          <a:blip r:embed="rId2"/>
          <a:stretch>
            <a:fillRect/>
          </a:stretch>
        </p:blipFill>
        <p:spPr>
          <a:xfrm>
            <a:off x="6804248" y="1556792"/>
            <a:ext cx="1054100" cy="4290807"/>
          </a:xfrm>
          <a:prstGeom prst="rect">
            <a:avLst/>
          </a:prstGeom>
        </p:spPr>
      </p:pic>
      <p:cxnSp>
        <p:nvCxnSpPr>
          <p:cNvPr id="5" name="肘形连接符 4"/>
          <p:cNvCxnSpPr/>
          <p:nvPr/>
        </p:nvCxnSpPr>
        <p:spPr>
          <a:xfrm>
            <a:off x="2169716" y="3212976"/>
            <a:ext cx="4706540" cy="108012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08217" y="2564904"/>
            <a:ext cx="2723823" cy="369332"/>
          </a:xfrm>
          <a:prstGeom prst="rect">
            <a:avLst/>
          </a:prstGeom>
          <a:noFill/>
        </p:spPr>
        <p:txBody>
          <a:bodyPr wrap="none" rtlCol="0">
            <a:spAutoFit/>
          </a:bodyPr>
          <a:lstStyle/>
          <a:p>
            <a:r>
              <a:rPr kumimoji="1" lang="zh-CN" altLang="en-US" dirty="0"/>
              <a:t>保护云计算本身的安全性</a:t>
            </a:r>
            <a:endParaRPr kumimoji="1" lang="zh-CN" altLang="en-US" dirty="0"/>
          </a:p>
        </p:txBody>
      </p:sp>
      <p:sp>
        <p:nvSpPr>
          <p:cNvPr id="11" name="文本框 10"/>
          <p:cNvSpPr txBox="1"/>
          <p:nvPr/>
        </p:nvSpPr>
        <p:spPr>
          <a:xfrm>
            <a:off x="3851920" y="4571836"/>
            <a:ext cx="3025187" cy="369332"/>
          </a:xfrm>
          <a:prstGeom prst="rect">
            <a:avLst/>
          </a:prstGeom>
          <a:noFill/>
        </p:spPr>
        <p:txBody>
          <a:bodyPr wrap="none" rtlCol="0">
            <a:spAutoFit/>
          </a:bodyPr>
          <a:lstStyle/>
          <a:p>
            <a:r>
              <a:rPr kumimoji="1" lang="zh-CN" altLang="en-US" dirty="0"/>
              <a:t>安全成为云计算的一种服务</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 </a:t>
            </a:r>
            <a:r>
              <a:rPr lang="zh-CN" altLang="en-US" dirty="0">
                <a:solidFill>
                  <a:schemeClr val="bg1"/>
                </a:solidFill>
                <a:latin typeface="微软雅黑" panose="020B0503020204020204" pitchFamily="34" charset="-122"/>
                <a:ea typeface="微软雅黑" panose="020B0503020204020204" pitchFamily="34" charset="-122"/>
              </a:rPr>
              <a:t>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381000" y="4359275"/>
          <a:ext cx="8458200" cy="1660526"/>
        </p:xfrm>
        <a:graphic>
          <a:graphicData uri="http://schemas.openxmlformats.org/drawingml/2006/table">
            <a:tbl>
              <a:tblPr/>
              <a:tblGrid>
                <a:gridCol w="1728788"/>
                <a:gridCol w="6729412"/>
              </a:tblGrid>
              <a:tr h="3048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安全名词</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15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内涵</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脆弱性（</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Vulnerability</a:t>
                      </a: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系统在设计、实现、操作或管理中的缺陷或弱点，可被攻击者利用以至于给系统造成损失或危害。比如软硬件漏洞，访问权限设置缺陷等。</a:t>
                      </a:r>
                      <a:endParaRPr kumimoji="0" lang="zh-CN" altLang="zh-CN" sz="3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r>
              <a:tr h="78898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威胁</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Threat</a:t>
                      </a:r>
                      <a:r>
                        <a:rPr kumimoji="0" lang="zh-CN"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zh-CN" sz="32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存在于环境、能力、行动或事件中可能会破坏安全并造成伤害的安全隐患，也就是说，威胁可能利用脆弱性并造成损失。比如勒索软件、蠕虫等恶意程序为有意威胁，地震、洪涝灾害为自然威胁，误操作为无意威胁等。</a:t>
                      </a:r>
                      <a:endParaRPr kumimoji="0" lang="zh-CN" altLang="zh-CN" sz="3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68581" marR="68581"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矩形 9"/>
          <p:cNvSpPr>
            <a:spLocks noChangeArrowheads="1"/>
          </p:cNvSpPr>
          <p:nvPr/>
        </p:nvSpPr>
        <p:spPr bwMode="auto">
          <a:xfrm>
            <a:off x="3851275" y="3589338"/>
            <a:ext cx="14414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ClrTx/>
              <a:buSzTx/>
              <a:buFontTx/>
              <a:buNone/>
            </a:pPr>
            <a:r>
              <a:rPr lang="zh-CN" altLang="en-US" sz="1400" b="1"/>
              <a:t>安全概念示意图</a:t>
            </a:r>
            <a:endParaRPr lang="zh-CN" altLang="zh-CN" sz="1400" b="1"/>
          </a:p>
        </p:txBody>
      </p:sp>
      <p:pic>
        <p:nvPicPr>
          <p:cNvPr id="3" name="图片 2"/>
          <p:cNvPicPr>
            <a:picLocks noChangeAspect="1"/>
          </p:cNvPicPr>
          <p:nvPr/>
        </p:nvPicPr>
        <p:blipFill rotWithShape="1">
          <a:blip r:embed="rId1"/>
          <a:srcRect t="14303"/>
          <a:stretch>
            <a:fillRect/>
          </a:stretch>
        </p:blipFill>
        <p:spPr>
          <a:xfrm>
            <a:off x="1447800" y="1700807"/>
            <a:ext cx="6248400" cy="1915517"/>
          </a:xfrm>
          <a:prstGeom prst="rect">
            <a:avLst/>
          </a:prstGeom>
        </p:spPr>
      </p:pic>
      <p:sp>
        <p:nvSpPr>
          <p:cNvPr id="4" name="文本框 3"/>
          <p:cNvSpPr txBox="1"/>
          <p:nvPr/>
        </p:nvSpPr>
        <p:spPr>
          <a:xfrm>
            <a:off x="4501733" y="1331476"/>
            <a:ext cx="646331" cy="369332"/>
          </a:xfrm>
          <a:prstGeom prst="rect">
            <a:avLst/>
          </a:prstGeom>
          <a:noFill/>
        </p:spPr>
        <p:txBody>
          <a:bodyPr wrap="none" rtlCol="0">
            <a:spAutoFit/>
          </a:bodyPr>
          <a:lstStyle/>
          <a:p>
            <a:r>
              <a:rPr kumimoji="1" lang="zh-CN" altLang="en-US" dirty="0"/>
              <a:t>系统</a:t>
            </a:r>
            <a:endParaRPr kumimoji="1" lang="zh-CN" altLang="en-US" dirty="0"/>
          </a:p>
        </p:txBody>
      </p:sp>
      <p:cxnSp>
        <p:nvCxnSpPr>
          <p:cNvPr id="13" name="直线箭头连接符 12"/>
          <p:cNvCxnSpPr/>
          <p:nvPr/>
        </p:nvCxnSpPr>
        <p:spPr>
          <a:xfrm flipH="1">
            <a:off x="1619672" y="2348880"/>
            <a:ext cx="3096344" cy="24482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p:cNvCxnSpPr/>
          <p:nvPr/>
        </p:nvCxnSpPr>
        <p:spPr>
          <a:xfrm flipH="1">
            <a:off x="1447800" y="2498725"/>
            <a:ext cx="387896" cy="294649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4.1 </a:t>
            </a:r>
            <a:r>
              <a:rPr lang="zh-CN" altLang="en-US" sz="3200" dirty="0">
                <a:solidFill>
                  <a:srgbClr val="0000FF"/>
                </a:solidFill>
                <a:latin typeface="微软雅黑" panose="020B0503020204020204" pitchFamily="34" charset="-122"/>
                <a:ea typeface="微软雅黑" panose="020B0503020204020204" pitchFamily="34" charset="-122"/>
              </a:rPr>
              <a:t>基本术语和概念</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9483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4.1</a:t>
            </a:r>
            <a:r>
              <a:rPr lang="zh-CN" altLang="en-US" dirty="0">
                <a:solidFill>
                  <a:schemeClr val="bg1"/>
                </a:solidFill>
                <a:latin typeface="微软雅黑" panose="020B0503020204020204" pitchFamily="34" charset="-122"/>
                <a:ea typeface="微软雅黑" panose="020B0503020204020204" pitchFamily="34" charset="-122"/>
              </a:rPr>
              <a:t> 基本术语和概念</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68760"/>
            <a:ext cx="8712968" cy="192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风险</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(risk)</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：指执行一个行为带来损失或危害的可能性。</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风险一般由它的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威胁等级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和可能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已知的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漏洞数量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来衡量。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buFont typeface="Arial" panose="020B0604020202020204" pitchFamily="34" charset="0"/>
              <a:buNone/>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确定</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资源风险的标准：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威胁利用</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资源中漏洞的概率</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资源被损害，预期会造成的损失。</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12923ef3-cf2b-408e-8992-5bed2369372d"/>
  <p:tag name="COMMONDATA" val="eyJoZGlkIjoiZWNkZDdjMTBjYmY5MjViODMwZjhmY2I4Mzc3YTIxMmI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6399</Words>
  <Application>WPS 演示</Application>
  <PresentationFormat>全屏显示(4:3)</PresentationFormat>
  <Paragraphs>550</Paragraphs>
  <Slides>46</Slides>
  <Notes>52</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Arial</vt:lpstr>
      <vt:lpstr>宋体</vt:lpstr>
      <vt:lpstr>Wingdings</vt:lpstr>
      <vt:lpstr>Calibri</vt:lpstr>
      <vt:lpstr>微软雅黑</vt:lpstr>
      <vt:lpstr>Hei</vt:lpstr>
      <vt:lpstr>黑体</vt:lpstr>
      <vt:lpstr>Times New Roman</vt:lpstr>
      <vt:lpstr>Helvetica Neue</vt:lpstr>
      <vt:lpstr>Söhne</vt:lpstr>
      <vt:lpstr>Segoe Print</vt:lpstr>
      <vt:lpstr>Arial</vt:lpstr>
      <vt:lpstr>等线</vt:lpstr>
      <vt:lpstr>Arial Unicode MS</vt:lpstr>
      <vt:lpstr>等线 Light</vt:lpstr>
      <vt:lpstr>自定义设计方案</vt:lpstr>
      <vt:lpstr>第四章 基本云安全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2621</cp:revision>
  <dcterms:created xsi:type="dcterms:W3CDTF">2013-05-22T02:15:00Z</dcterms:created>
  <dcterms:modified xsi:type="dcterms:W3CDTF">2025-03-11T14:29:37Z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458993FBA71F4B16930322654C39B19F_13</vt:lpwstr>
  </property>
</Properties>
</file>